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7" r:id="rId1"/>
  </p:sldMasterIdLst>
  <p:notesMasterIdLst>
    <p:notesMasterId r:id="rId28"/>
  </p:notesMasterIdLst>
  <p:sldIdLst>
    <p:sldId id="256" r:id="rId2"/>
    <p:sldId id="257" r:id="rId3"/>
    <p:sldId id="258" r:id="rId4"/>
    <p:sldId id="263" r:id="rId5"/>
    <p:sldId id="261" r:id="rId6"/>
    <p:sldId id="285" r:id="rId7"/>
    <p:sldId id="284" r:id="rId8"/>
    <p:sldId id="303" r:id="rId9"/>
    <p:sldId id="279" r:id="rId10"/>
    <p:sldId id="262" r:id="rId11"/>
    <p:sldId id="295" r:id="rId12"/>
    <p:sldId id="296" r:id="rId13"/>
    <p:sldId id="292" r:id="rId14"/>
    <p:sldId id="288" r:id="rId15"/>
    <p:sldId id="304" r:id="rId16"/>
    <p:sldId id="290" r:id="rId17"/>
    <p:sldId id="300" r:id="rId18"/>
    <p:sldId id="301" r:id="rId19"/>
    <p:sldId id="287" r:id="rId20"/>
    <p:sldId id="302" r:id="rId21"/>
    <p:sldId id="291" r:id="rId22"/>
    <p:sldId id="266" r:id="rId23"/>
    <p:sldId id="264" r:id="rId24"/>
    <p:sldId id="272" r:id="rId25"/>
    <p:sldId id="273" r:id="rId26"/>
    <p:sldId id="274" r:id="rId27"/>
  </p:sldIdLst>
  <p:sldSz cx="9144000" cy="6858000" type="screen4x3"/>
  <p:notesSz cx="6950075" cy="9236075"/>
  <p:embeddedFontLst>
    <p:embeddedFont>
      <p:font typeface="Gill Sans" panose="020B0604020202020204" charset="0"/>
      <p:regular r:id="rId29"/>
      <p:bold r:id="rId30"/>
    </p:embeddedFont>
    <p:embeddedFont>
      <p:font typeface="Wingdings 3" panose="05040102010807070707" pitchFamily="18" charset="2"/>
      <p:regular r:id="rId31"/>
    </p:embeddedFont>
    <p:embeddedFont>
      <p:font typeface="Century Gothic" panose="020B0502020202020204" pitchFamily="34" charset="0"/>
      <p:regular r:id="rId32"/>
      <p:bold r:id="rId33"/>
      <p:italic r:id="rId34"/>
      <p:boldItalic r:id="rId35"/>
    </p:embeddedFont>
    <p:embeddedFont>
      <p:font typeface="Calibri" panose="020F0502020204030204" pitchFamily="34" charset="0"/>
      <p:regular r:id="rId36"/>
      <p:bold r:id="rId37"/>
      <p:italic r:id="rId38"/>
      <p:boldItalic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ggQnODXeVPWefn7fTCJoYG/DGT5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46"/>
    <p:restoredTop sz="84732" autoAdjust="0"/>
  </p:normalViewPr>
  <p:slideViewPr>
    <p:cSldViewPr snapToGrid="0">
      <p:cViewPr varScale="1">
        <p:scale>
          <a:sx n="97" d="100"/>
          <a:sy n="97" d="100"/>
        </p:scale>
        <p:origin x="226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2026-27 Expenses</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EFB5-4529-8F62-6EB8B7805A14}"/>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EFB5-4529-8F62-6EB8B7805A14}"/>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EFB5-4529-8F62-6EB8B7805A14}"/>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EFB5-4529-8F62-6EB8B7805A14}"/>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EFB5-4529-8F62-6EB8B7805A14}"/>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EFB5-4529-8F62-6EB8B7805A14}"/>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EFB5-4529-8F62-6EB8B7805A14}"/>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EFB5-4529-8F62-6EB8B7805A14}"/>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1-EFB5-4529-8F62-6EB8B7805A14}"/>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3-EFB5-4529-8F62-6EB8B7805A14}"/>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5-EFB5-4529-8F62-6EB8B7805A14}"/>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7-EFB5-4529-8F62-6EB8B7805A14}"/>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9-EFB5-4529-8F62-6EB8B7805A14}"/>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B-EFB5-4529-8F62-6EB8B7805A14}"/>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D-EFB5-4529-8F62-6EB8B7805A14}"/>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0"/>
              <c:showBubbleSize val="0"/>
              <c:extLst>
                <c:ext xmlns:c16="http://schemas.microsoft.com/office/drawing/2014/chart" uri="{C3380CC4-5D6E-409C-BE32-E72D297353CC}">
                  <c16:uniqueId val="{0000000F-EFB5-4529-8F62-6EB8B7805A14}"/>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Sheet2!$B$3:$B$10</c:f>
              <c:strCache>
                <c:ptCount val="8"/>
                <c:pt idx="0">
                  <c:v>Salaries</c:v>
                </c:pt>
                <c:pt idx="1">
                  <c:v>Equipment</c:v>
                </c:pt>
                <c:pt idx="2">
                  <c:v>Contractual</c:v>
                </c:pt>
                <c:pt idx="3">
                  <c:v>Supplies, Mic.</c:v>
                </c:pt>
                <c:pt idx="4">
                  <c:v>BOCES</c:v>
                </c:pt>
                <c:pt idx="5">
                  <c:v>Benefits</c:v>
                </c:pt>
                <c:pt idx="6">
                  <c:v>Debt Service</c:v>
                </c:pt>
                <c:pt idx="7">
                  <c:v>I/F Xfr</c:v>
                </c:pt>
              </c:strCache>
            </c:strRef>
          </c:cat>
          <c:val>
            <c:numRef>
              <c:f>Sheet2!$C$3:$C$10</c:f>
              <c:numCache>
                <c:formatCode>_(* #,##0.00_);_(* \(#,##0.00\);_(* "-"??_);_(@_)</c:formatCode>
                <c:ptCount val="8"/>
                <c:pt idx="0">
                  <c:v>16986109</c:v>
                </c:pt>
                <c:pt idx="1">
                  <c:v>449538</c:v>
                </c:pt>
                <c:pt idx="2">
                  <c:v>2268030.85</c:v>
                </c:pt>
                <c:pt idx="3">
                  <c:v>629692</c:v>
                </c:pt>
                <c:pt idx="4">
                  <c:v>3466010.5700000003</c:v>
                </c:pt>
                <c:pt idx="5">
                  <c:v>10596892.001389999</c:v>
                </c:pt>
                <c:pt idx="6">
                  <c:v>1915000</c:v>
                </c:pt>
                <c:pt idx="7">
                  <c:v>170000</c:v>
                </c:pt>
              </c:numCache>
            </c:numRef>
          </c:val>
          <c:extLst>
            <c:ext xmlns:c16="http://schemas.microsoft.com/office/drawing/2014/chart" uri="{C3380CC4-5D6E-409C-BE32-E72D297353CC}">
              <c16:uniqueId val="{00000010-EFB5-4529-8F62-6EB8B7805A14}"/>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E3DAB0-4891-4326-88C8-76C512D3EA17}" type="doc">
      <dgm:prSet loTypeId="urn:microsoft.com/office/officeart/2017/3/layout/HorizontalPathTimeline" loCatId="process" qsTypeId="urn:microsoft.com/office/officeart/2005/8/quickstyle/simple4" qsCatId="simple" csTypeId="urn:microsoft.com/office/officeart/2005/8/colors/colorful5" csCatId="colorful" phldr="1"/>
      <dgm:spPr/>
      <dgm:t>
        <a:bodyPr/>
        <a:lstStyle/>
        <a:p>
          <a:endParaRPr lang="en-US"/>
        </a:p>
      </dgm:t>
    </dgm:pt>
    <dgm:pt modelId="{B8E70CC1-4749-42B8-9775-94187F691C25}">
      <dgm:prSet/>
      <dgm:spPr/>
      <dgm:t>
        <a:bodyPr/>
        <a:lstStyle/>
        <a:p>
          <a:pPr>
            <a:defRPr b="1"/>
          </a:pPr>
          <a:r>
            <a:rPr lang="en-US"/>
            <a:t>31 Jan.</a:t>
          </a:r>
        </a:p>
      </dgm:t>
    </dgm:pt>
    <dgm:pt modelId="{BBF5D849-A515-45C7-900A-8906841BC8F9}" type="parTrans" cxnId="{DB5E352E-D0B0-46D3-B634-8E68D5583BBC}">
      <dgm:prSet/>
      <dgm:spPr/>
      <dgm:t>
        <a:bodyPr/>
        <a:lstStyle/>
        <a:p>
          <a:endParaRPr lang="en-US"/>
        </a:p>
      </dgm:t>
    </dgm:pt>
    <dgm:pt modelId="{EAD32A64-0F0E-471F-8206-811166E5B6EC}" type="sibTrans" cxnId="{DB5E352E-D0B0-46D3-B634-8E68D5583BBC}">
      <dgm:prSet/>
      <dgm:spPr/>
      <dgm:t>
        <a:bodyPr/>
        <a:lstStyle/>
        <a:p>
          <a:endParaRPr lang="en-US"/>
        </a:p>
      </dgm:t>
    </dgm:pt>
    <dgm:pt modelId="{4A92F785-1E9E-4805-B07B-B46048ED8B6A}">
      <dgm:prSet/>
      <dgm:spPr/>
      <dgm:t>
        <a:bodyPr/>
        <a:lstStyle/>
        <a:p>
          <a:r>
            <a:rPr lang="en-US"/>
            <a:t>Governor releases Executive Budget proposal numbers</a:t>
          </a:r>
        </a:p>
      </dgm:t>
    </dgm:pt>
    <dgm:pt modelId="{30C8ECE5-330E-41D2-831C-27A3A813A14B}" type="parTrans" cxnId="{B6493609-C726-4CE6-87ED-EBF24BEBE59F}">
      <dgm:prSet/>
      <dgm:spPr/>
      <dgm:t>
        <a:bodyPr/>
        <a:lstStyle/>
        <a:p>
          <a:endParaRPr lang="en-US"/>
        </a:p>
      </dgm:t>
    </dgm:pt>
    <dgm:pt modelId="{8C001024-34EB-4244-A8DB-4BA4E2ACBD3F}" type="sibTrans" cxnId="{B6493609-C726-4CE6-87ED-EBF24BEBE59F}">
      <dgm:prSet/>
      <dgm:spPr/>
      <dgm:t>
        <a:bodyPr/>
        <a:lstStyle/>
        <a:p>
          <a:endParaRPr lang="en-US"/>
        </a:p>
      </dgm:t>
    </dgm:pt>
    <dgm:pt modelId="{D95F3E38-2D01-4A72-B20F-685BC6FDE335}">
      <dgm:prSet/>
      <dgm:spPr/>
      <dgm:t>
        <a:bodyPr/>
        <a:lstStyle/>
        <a:p>
          <a:pPr>
            <a:defRPr b="1"/>
          </a:pPr>
          <a:r>
            <a:rPr lang="en-US"/>
            <a:t>3 Feb.</a:t>
          </a:r>
        </a:p>
      </dgm:t>
    </dgm:pt>
    <dgm:pt modelId="{0CCB22E0-76EB-4080-9F6A-E565BEB75F87}" type="parTrans" cxnId="{DA93C9E1-063F-4903-81D2-15AAD3B43ECE}">
      <dgm:prSet/>
      <dgm:spPr/>
      <dgm:t>
        <a:bodyPr/>
        <a:lstStyle/>
        <a:p>
          <a:endParaRPr lang="en-US"/>
        </a:p>
      </dgm:t>
    </dgm:pt>
    <dgm:pt modelId="{13AA3E7E-9FA9-41BD-A0A1-1010F3051325}" type="sibTrans" cxnId="{DA93C9E1-063F-4903-81D2-15AAD3B43ECE}">
      <dgm:prSet/>
      <dgm:spPr/>
      <dgm:t>
        <a:bodyPr/>
        <a:lstStyle/>
        <a:p>
          <a:endParaRPr lang="en-US"/>
        </a:p>
      </dgm:t>
    </dgm:pt>
    <dgm:pt modelId="{8CDFCBE8-714A-4CA6-9731-D08066E67142}">
      <dgm:prSet/>
      <dgm:spPr/>
      <dgm:t>
        <a:bodyPr/>
        <a:lstStyle/>
        <a:p>
          <a:r>
            <a:rPr lang="en-US"/>
            <a:t>Board of Education Work Session - Presentation of Superintendent’s Draft Budget</a:t>
          </a:r>
        </a:p>
      </dgm:t>
    </dgm:pt>
    <dgm:pt modelId="{2942B7B7-04D2-4345-931E-E1AF248EA273}" type="parTrans" cxnId="{161A2820-F244-4266-ACD3-BD9634F5105C}">
      <dgm:prSet/>
      <dgm:spPr/>
      <dgm:t>
        <a:bodyPr/>
        <a:lstStyle/>
        <a:p>
          <a:endParaRPr lang="en-US"/>
        </a:p>
      </dgm:t>
    </dgm:pt>
    <dgm:pt modelId="{5F42DFC3-DA6E-47F2-98F8-5F785A016E74}" type="sibTrans" cxnId="{161A2820-F244-4266-ACD3-BD9634F5105C}">
      <dgm:prSet/>
      <dgm:spPr/>
      <dgm:t>
        <a:bodyPr/>
        <a:lstStyle/>
        <a:p>
          <a:endParaRPr lang="en-US"/>
        </a:p>
      </dgm:t>
    </dgm:pt>
    <dgm:pt modelId="{16883363-A700-443A-9720-81DDAE80BE89}">
      <dgm:prSet/>
      <dgm:spPr/>
      <dgm:t>
        <a:bodyPr/>
        <a:lstStyle/>
        <a:p>
          <a:pPr>
            <a:defRPr b="1"/>
          </a:pPr>
          <a:r>
            <a:rPr lang="en-US"/>
            <a:t>23 Feb.</a:t>
          </a:r>
        </a:p>
      </dgm:t>
    </dgm:pt>
    <dgm:pt modelId="{C9C60409-97A9-4834-800C-EDD768DBE9DD}" type="parTrans" cxnId="{321B8A8C-B3B3-44C1-BA5D-67DC94E7E897}">
      <dgm:prSet/>
      <dgm:spPr/>
      <dgm:t>
        <a:bodyPr/>
        <a:lstStyle/>
        <a:p>
          <a:endParaRPr lang="en-US"/>
        </a:p>
      </dgm:t>
    </dgm:pt>
    <dgm:pt modelId="{F17041D7-854D-473A-8D78-729FBAF4C766}" type="sibTrans" cxnId="{321B8A8C-B3B3-44C1-BA5D-67DC94E7E897}">
      <dgm:prSet/>
      <dgm:spPr/>
      <dgm:t>
        <a:bodyPr/>
        <a:lstStyle/>
        <a:p>
          <a:endParaRPr lang="en-US"/>
        </a:p>
      </dgm:t>
    </dgm:pt>
    <dgm:pt modelId="{E25ABAB2-431F-4A2E-9540-1BD5AD58535A}">
      <dgm:prSet/>
      <dgm:spPr/>
      <dgm:t>
        <a:bodyPr/>
        <a:lstStyle/>
        <a:p>
          <a:r>
            <a:rPr lang="en-US"/>
            <a:t>Board of Education Candidate Petitions Available</a:t>
          </a:r>
        </a:p>
      </dgm:t>
    </dgm:pt>
    <dgm:pt modelId="{783FCB02-AD01-4D41-B7C8-B95E754064E6}" type="parTrans" cxnId="{D1380BF0-CE85-46F4-9EDB-8032E030F68D}">
      <dgm:prSet/>
      <dgm:spPr/>
      <dgm:t>
        <a:bodyPr/>
        <a:lstStyle/>
        <a:p>
          <a:endParaRPr lang="en-US"/>
        </a:p>
      </dgm:t>
    </dgm:pt>
    <dgm:pt modelId="{1C47B45F-EE7F-4C57-803F-56DC61ECD4A5}" type="sibTrans" cxnId="{D1380BF0-CE85-46F4-9EDB-8032E030F68D}">
      <dgm:prSet/>
      <dgm:spPr/>
      <dgm:t>
        <a:bodyPr/>
        <a:lstStyle/>
        <a:p>
          <a:endParaRPr lang="en-US"/>
        </a:p>
      </dgm:t>
    </dgm:pt>
    <dgm:pt modelId="{74C136D3-F1E2-41DB-A829-E33C4A4651F4}">
      <dgm:prSet/>
      <dgm:spPr/>
      <dgm:t>
        <a:bodyPr/>
        <a:lstStyle/>
        <a:p>
          <a:pPr>
            <a:defRPr b="1"/>
          </a:pPr>
          <a:r>
            <a:rPr lang="en-US"/>
            <a:t>24 Apr.</a:t>
          </a:r>
        </a:p>
      </dgm:t>
    </dgm:pt>
    <dgm:pt modelId="{3B7CC3C9-CC56-46DC-B3E6-02CF28DE46A8}" type="parTrans" cxnId="{C57D0EDE-5F13-43FE-B80B-61C0E126A5AE}">
      <dgm:prSet/>
      <dgm:spPr/>
      <dgm:t>
        <a:bodyPr/>
        <a:lstStyle/>
        <a:p>
          <a:endParaRPr lang="en-US"/>
        </a:p>
      </dgm:t>
    </dgm:pt>
    <dgm:pt modelId="{C3D3CBC1-99F9-45B9-BCF8-6CCAE7FB8067}" type="sibTrans" cxnId="{C57D0EDE-5F13-43FE-B80B-61C0E126A5AE}">
      <dgm:prSet/>
      <dgm:spPr/>
      <dgm:t>
        <a:bodyPr/>
        <a:lstStyle/>
        <a:p>
          <a:endParaRPr lang="en-US"/>
        </a:p>
      </dgm:t>
    </dgm:pt>
    <dgm:pt modelId="{A0F8E7A3-7B20-40AE-A89F-FFFDD84CB4CA}">
      <dgm:prSet/>
      <dgm:spPr/>
      <dgm:t>
        <a:bodyPr/>
        <a:lstStyle/>
        <a:p>
          <a:r>
            <a:rPr lang="en-US"/>
            <a:t>Final date for adoption of the property tax report card by BOE</a:t>
          </a:r>
        </a:p>
      </dgm:t>
    </dgm:pt>
    <dgm:pt modelId="{71EABEC6-4FE7-480C-A16C-12B9A1DD5E50}" type="parTrans" cxnId="{34FF01C9-6816-400B-8489-71776BAE33AE}">
      <dgm:prSet/>
      <dgm:spPr/>
      <dgm:t>
        <a:bodyPr/>
        <a:lstStyle/>
        <a:p>
          <a:endParaRPr lang="en-US"/>
        </a:p>
      </dgm:t>
    </dgm:pt>
    <dgm:pt modelId="{4FFED8BC-85AC-46F4-9309-4EA4B2C28EFA}" type="sibTrans" cxnId="{34FF01C9-6816-400B-8489-71776BAE33AE}">
      <dgm:prSet/>
      <dgm:spPr/>
      <dgm:t>
        <a:bodyPr/>
        <a:lstStyle/>
        <a:p>
          <a:endParaRPr lang="en-US"/>
        </a:p>
      </dgm:t>
    </dgm:pt>
    <dgm:pt modelId="{22D8798C-DBD3-4657-AD5B-AC0D2C23E316}">
      <dgm:prSet/>
      <dgm:spPr/>
      <dgm:t>
        <a:bodyPr/>
        <a:lstStyle/>
        <a:p>
          <a:pPr>
            <a:defRPr b="1"/>
          </a:pPr>
          <a:r>
            <a:rPr lang="en-US"/>
            <a:t>1 Mar.</a:t>
          </a:r>
        </a:p>
      </dgm:t>
    </dgm:pt>
    <dgm:pt modelId="{73324734-DD59-4C98-8723-12B92EDA18B6}" type="parTrans" cxnId="{81ED024A-6C1F-4B27-ACF7-4FFDB73DAFED}">
      <dgm:prSet/>
      <dgm:spPr/>
      <dgm:t>
        <a:bodyPr/>
        <a:lstStyle/>
        <a:p>
          <a:endParaRPr lang="en-US"/>
        </a:p>
      </dgm:t>
    </dgm:pt>
    <dgm:pt modelId="{F26FC367-31B6-4EC6-9CFA-1922748D7F55}" type="sibTrans" cxnId="{81ED024A-6C1F-4B27-ACF7-4FFDB73DAFED}">
      <dgm:prSet/>
      <dgm:spPr/>
      <dgm:t>
        <a:bodyPr/>
        <a:lstStyle/>
        <a:p>
          <a:endParaRPr lang="en-US"/>
        </a:p>
      </dgm:t>
    </dgm:pt>
    <dgm:pt modelId="{9EE4C0A8-423E-41E8-B40E-553ACC1089C0}">
      <dgm:prSet/>
      <dgm:spPr/>
      <dgm:t>
        <a:bodyPr/>
        <a:lstStyle/>
        <a:p>
          <a:r>
            <a:rPr lang="en-US"/>
            <a:t>(2/27/26): Submission of 2026 - 2027 Tax Levy Limit Calculation to NYS Comptroller</a:t>
          </a:r>
        </a:p>
      </dgm:t>
    </dgm:pt>
    <dgm:pt modelId="{A00CAF5F-044E-49B7-BFAB-DD3E097F15F8}" type="parTrans" cxnId="{13ADAE02-3F08-432C-85F2-D72BC4697FDD}">
      <dgm:prSet/>
      <dgm:spPr/>
      <dgm:t>
        <a:bodyPr/>
        <a:lstStyle/>
        <a:p>
          <a:endParaRPr lang="en-US"/>
        </a:p>
      </dgm:t>
    </dgm:pt>
    <dgm:pt modelId="{55EBD502-9A6B-4436-8B74-6E1B81E0424D}" type="sibTrans" cxnId="{13ADAE02-3F08-432C-85F2-D72BC4697FDD}">
      <dgm:prSet/>
      <dgm:spPr/>
      <dgm:t>
        <a:bodyPr/>
        <a:lstStyle/>
        <a:p>
          <a:endParaRPr lang="en-US"/>
        </a:p>
      </dgm:t>
    </dgm:pt>
    <dgm:pt modelId="{ED2067CE-FF02-4F85-8D32-25A5FFDA64B8}" type="pres">
      <dgm:prSet presAssocID="{F3E3DAB0-4891-4326-88C8-76C512D3EA17}" presName="root" presStyleCnt="0">
        <dgm:presLayoutVars>
          <dgm:chMax/>
          <dgm:chPref/>
          <dgm:animLvl val="lvl"/>
        </dgm:presLayoutVars>
      </dgm:prSet>
      <dgm:spPr/>
      <dgm:t>
        <a:bodyPr/>
        <a:lstStyle/>
        <a:p>
          <a:endParaRPr lang="en-US"/>
        </a:p>
      </dgm:t>
    </dgm:pt>
    <dgm:pt modelId="{7BE55700-AC90-408D-972C-3FFF6B11761F}" type="pres">
      <dgm:prSet presAssocID="{F3E3DAB0-4891-4326-88C8-76C512D3EA17}" presName="divider" presStyleLbl="node1" presStyleIdx="0" presStyleCnt="1" custLinFactNeighborX="-6615" custLinFactNeighborY="2037"/>
      <dgm:spPr/>
    </dgm:pt>
    <dgm:pt modelId="{EF50EE6C-FD23-42BF-B6FD-7D98A0C25E2B}" type="pres">
      <dgm:prSet presAssocID="{F3E3DAB0-4891-4326-88C8-76C512D3EA17}" presName="nodes" presStyleCnt="0">
        <dgm:presLayoutVars>
          <dgm:chMax/>
          <dgm:chPref/>
          <dgm:animLvl val="lvl"/>
        </dgm:presLayoutVars>
      </dgm:prSet>
      <dgm:spPr/>
    </dgm:pt>
    <dgm:pt modelId="{276A9C2D-5057-4D41-A0D6-8A605905CB97}" type="pres">
      <dgm:prSet presAssocID="{B8E70CC1-4749-42B8-9775-94187F691C25}" presName="composite" presStyleCnt="0"/>
      <dgm:spPr/>
    </dgm:pt>
    <dgm:pt modelId="{C151AB6F-D6DD-4D74-ADC6-9EA0C3A33A94}" type="pres">
      <dgm:prSet presAssocID="{B8E70CC1-4749-42B8-9775-94187F691C25}" presName="L1TextContainer" presStyleLbl="revTx" presStyleIdx="0" presStyleCnt="5">
        <dgm:presLayoutVars>
          <dgm:chMax val="1"/>
          <dgm:chPref val="1"/>
          <dgm:bulletEnabled val="1"/>
        </dgm:presLayoutVars>
      </dgm:prSet>
      <dgm:spPr/>
      <dgm:t>
        <a:bodyPr/>
        <a:lstStyle/>
        <a:p>
          <a:endParaRPr lang="en-US"/>
        </a:p>
      </dgm:t>
    </dgm:pt>
    <dgm:pt modelId="{B8E4B236-0F3E-48D6-8776-C701DBC12078}" type="pres">
      <dgm:prSet presAssocID="{B8E70CC1-4749-42B8-9775-94187F691C25}" presName="L2TextContainerWrapper" presStyleCnt="0">
        <dgm:presLayoutVars>
          <dgm:chMax val="0"/>
          <dgm:chPref val="0"/>
          <dgm:bulletEnabled val="1"/>
        </dgm:presLayoutVars>
      </dgm:prSet>
      <dgm:spPr/>
    </dgm:pt>
    <dgm:pt modelId="{E1592104-6960-4ED4-A70A-9328B03526E6}" type="pres">
      <dgm:prSet presAssocID="{B8E70CC1-4749-42B8-9775-94187F691C25}" presName="L2TextContainer" presStyleLbl="bgAccFollowNode1" presStyleIdx="0" presStyleCnt="5"/>
      <dgm:spPr/>
      <dgm:t>
        <a:bodyPr/>
        <a:lstStyle/>
        <a:p>
          <a:endParaRPr lang="en-US"/>
        </a:p>
      </dgm:t>
    </dgm:pt>
    <dgm:pt modelId="{539BEF1E-A094-40B2-A144-9A1B361E959C}" type="pres">
      <dgm:prSet presAssocID="{B8E70CC1-4749-42B8-9775-94187F691C25}" presName="FlexibleEmptyPlaceHolder" presStyleCnt="0"/>
      <dgm:spPr/>
    </dgm:pt>
    <dgm:pt modelId="{7A8FBE5B-D313-4B80-A17B-EF611E2DE443}" type="pres">
      <dgm:prSet presAssocID="{B8E70CC1-4749-42B8-9775-94187F691C25}" presName="ConnectLine" presStyleLbl="alignNode1" presStyleIdx="0" presStyleCnt="5"/>
      <dgm:spPr>
        <a:gradFill rotWithShape="0">
          <a:gsLst>
            <a:gs pos="0">
              <a:schemeClr val="accent5">
                <a:tint val="96000"/>
                <a:lumMod val="104000"/>
              </a:schemeClr>
            </a:gs>
            <a:gs pos="100000">
              <a:schemeClr val="accent5">
                <a:shade val="98000"/>
                <a:lumMod val="94000"/>
              </a:schemeClr>
            </a:gs>
          </a:gsLst>
          <a:lin ang="5400000" scaled="0"/>
        </a:gradFill>
        <a:ln w="6350" cap="rnd" cmpd="sng" algn="ctr">
          <a:solidFill>
            <a:schemeClr val="accent5">
              <a:hueOff val="0"/>
              <a:satOff val="0"/>
              <a:lumOff val="0"/>
              <a:alphaOff val="0"/>
            </a:schemeClr>
          </a:solidFill>
          <a:prstDash val="dash"/>
        </a:ln>
        <a:effectLst>
          <a:outerShdw blurRad="38100" dist="25400" dir="5400000" rotWithShape="0">
            <a:srgbClr val="000000">
              <a:alpha val="25000"/>
            </a:srgbClr>
          </a:outerShdw>
        </a:effectLst>
      </dgm:spPr>
    </dgm:pt>
    <dgm:pt modelId="{4B26B1B9-E8E5-428C-8034-86AC3F4DBF9F}" type="pres">
      <dgm:prSet presAssocID="{B8E70CC1-4749-42B8-9775-94187F691C25}" presName="ConnectorPoint" presStyleLbl="fgAcc1" presStyleIdx="0" presStyleCnt="5"/>
      <dgm:spPr>
        <a:solidFill>
          <a:schemeClr val="lt1">
            <a:alpha val="90000"/>
            <a:hueOff val="0"/>
            <a:satOff val="0"/>
            <a:lumOff val="0"/>
            <a:alphaOff val="0"/>
          </a:schemeClr>
        </a:solidFill>
        <a:ln w="9525" cap="rnd" cmpd="sng" algn="ctr">
          <a:noFill/>
          <a:prstDash val="solid"/>
        </a:ln>
        <a:effectLst/>
      </dgm:spPr>
    </dgm:pt>
    <dgm:pt modelId="{1C6E738A-4AEF-4A7F-A204-5E58367A2622}" type="pres">
      <dgm:prSet presAssocID="{B8E70CC1-4749-42B8-9775-94187F691C25}" presName="EmptyPlaceHolder" presStyleCnt="0"/>
      <dgm:spPr/>
    </dgm:pt>
    <dgm:pt modelId="{C0E4061D-DF6F-4A6E-BFE7-9B9923532F46}" type="pres">
      <dgm:prSet presAssocID="{EAD32A64-0F0E-471F-8206-811166E5B6EC}" presName="spaceBetweenRectangles" presStyleCnt="0"/>
      <dgm:spPr/>
    </dgm:pt>
    <dgm:pt modelId="{C01CA4FA-5094-4065-A6E5-B0AE48C87D59}" type="pres">
      <dgm:prSet presAssocID="{D95F3E38-2D01-4A72-B20F-685BC6FDE335}" presName="composite" presStyleCnt="0"/>
      <dgm:spPr/>
    </dgm:pt>
    <dgm:pt modelId="{9E23908D-A201-4C35-BBF8-C0B82EC74052}" type="pres">
      <dgm:prSet presAssocID="{D95F3E38-2D01-4A72-B20F-685BC6FDE335}" presName="L1TextContainer" presStyleLbl="revTx" presStyleIdx="1" presStyleCnt="5">
        <dgm:presLayoutVars>
          <dgm:chMax val="1"/>
          <dgm:chPref val="1"/>
          <dgm:bulletEnabled val="1"/>
        </dgm:presLayoutVars>
      </dgm:prSet>
      <dgm:spPr/>
      <dgm:t>
        <a:bodyPr/>
        <a:lstStyle/>
        <a:p>
          <a:endParaRPr lang="en-US"/>
        </a:p>
      </dgm:t>
    </dgm:pt>
    <dgm:pt modelId="{4DC44A5E-5C56-4942-A999-79056A09C6F9}" type="pres">
      <dgm:prSet presAssocID="{D95F3E38-2D01-4A72-B20F-685BC6FDE335}" presName="L2TextContainerWrapper" presStyleCnt="0">
        <dgm:presLayoutVars>
          <dgm:chMax val="0"/>
          <dgm:chPref val="0"/>
          <dgm:bulletEnabled val="1"/>
        </dgm:presLayoutVars>
      </dgm:prSet>
      <dgm:spPr/>
    </dgm:pt>
    <dgm:pt modelId="{7A4B58D4-FE2F-4186-A83B-C53A5AD4E2DC}" type="pres">
      <dgm:prSet presAssocID="{D95F3E38-2D01-4A72-B20F-685BC6FDE335}" presName="L2TextContainer" presStyleLbl="bgAccFollowNode1" presStyleIdx="1" presStyleCnt="5"/>
      <dgm:spPr/>
      <dgm:t>
        <a:bodyPr/>
        <a:lstStyle/>
        <a:p>
          <a:endParaRPr lang="en-US"/>
        </a:p>
      </dgm:t>
    </dgm:pt>
    <dgm:pt modelId="{72024FAD-A38E-42ED-85D6-ADF23C820355}" type="pres">
      <dgm:prSet presAssocID="{D95F3E38-2D01-4A72-B20F-685BC6FDE335}" presName="FlexibleEmptyPlaceHolder" presStyleCnt="0"/>
      <dgm:spPr/>
    </dgm:pt>
    <dgm:pt modelId="{0818D706-49B8-48A8-BF8E-F89306E8644C}" type="pres">
      <dgm:prSet presAssocID="{D95F3E38-2D01-4A72-B20F-685BC6FDE335}" presName="ConnectLine" presStyleLbl="alignNode1" presStyleIdx="1" presStyleCnt="5"/>
      <dgm:spPr>
        <a:gradFill rotWithShape="0">
          <a:gsLst>
            <a:gs pos="0">
              <a:schemeClr val="accent5">
                <a:tint val="96000"/>
                <a:lumMod val="104000"/>
              </a:schemeClr>
            </a:gs>
            <a:gs pos="100000">
              <a:schemeClr val="accent5">
                <a:shade val="98000"/>
                <a:lumMod val="94000"/>
              </a:schemeClr>
            </a:gs>
          </a:gsLst>
          <a:lin ang="5400000" scaled="0"/>
        </a:gradFill>
        <a:ln w="6350" cap="rnd" cmpd="sng" algn="ctr">
          <a:solidFill>
            <a:schemeClr val="accent5">
              <a:hueOff val="-3038037"/>
              <a:satOff val="-207"/>
              <a:lumOff val="490"/>
              <a:alphaOff val="0"/>
            </a:schemeClr>
          </a:solidFill>
          <a:prstDash val="dash"/>
        </a:ln>
        <a:effectLst>
          <a:outerShdw blurRad="38100" dist="25400" dir="5400000" rotWithShape="0">
            <a:srgbClr val="000000">
              <a:alpha val="25000"/>
            </a:srgbClr>
          </a:outerShdw>
        </a:effectLst>
      </dgm:spPr>
    </dgm:pt>
    <dgm:pt modelId="{DF04EE2C-D9C3-4EAA-889D-1D4F7F29A7A3}" type="pres">
      <dgm:prSet presAssocID="{D95F3E38-2D01-4A72-B20F-685BC6FDE335}" presName="ConnectorPoint" presStyleLbl="fgAcc1" presStyleIdx="1" presStyleCnt="5"/>
      <dgm:spPr>
        <a:solidFill>
          <a:schemeClr val="lt1">
            <a:alpha val="90000"/>
            <a:hueOff val="0"/>
            <a:satOff val="0"/>
            <a:lumOff val="0"/>
            <a:alphaOff val="0"/>
          </a:schemeClr>
        </a:solidFill>
        <a:ln w="9525" cap="rnd" cmpd="sng" algn="ctr">
          <a:noFill/>
          <a:prstDash val="solid"/>
        </a:ln>
        <a:effectLst/>
      </dgm:spPr>
    </dgm:pt>
    <dgm:pt modelId="{D53A73DA-98F7-4FA8-86DD-131658E4C1B5}" type="pres">
      <dgm:prSet presAssocID="{D95F3E38-2D01-4A72-B20F-685BC6FDE335}" presName="EmptyPlaceHolder" presStyleCnt="0"/>
      <dgm:spPr/>
    </dgm:pt>
    <dgm:pt modelId="{6D5BD58D-1D6F-4A3C-B280-111728FFCA8F}" type="pres">
      <dgm:prSet presAssocID="{13AA3E7E-9FA9-41BD-A0A1-1010F3051325}" presName="spaceBetweenRectangles" presStyleCnt="0"/>
      <dgm:spPr/>
    </dgm:pt>
    <dgm:pt modelId="{06E01E5C-668E-4116-AF39-2DA99DD977F2}" type="pres">
      <dgm:prSet presAssocID="{16883363-A700-443A-9720-81DDAE80BE89}" presName="composite" presStyleCnt="0"/>
      <dgm:spPr/>
    </dgm:pt>
    <dgm:pt modelId="{F4E0924D-9A12-4E72-A2DB-3898755A30C6}" type="pres">
      <dgm:prSet presAssocID="{16883363-A700-443A-9720-81DDAE80BE89}" presName="L1TextContainer" presStyleLbl="revTx" presStyleIdx="2" presStyleCnt="5">
        <dgm:presLayoutVars>
          <dgm:chMax val="1"/>
          <dgm:chPref val="1"/>
          <dgm:bulletEnabled val="1"/>
        </dgm:presLayoutVars>
      </dgm:prSet>
      <dgm:spPr/>
      <dgm:t>
        <a:bodyPr/>
        <a:lstStyle/>
        <a:p>
          <a:endParaRPr lang="en-US"/>
        </a:p>
      </dgm:t>
    </dgm:pt>
    <dgm:pt modelId="{07463845-BC5F-441E-92E0-2A3B70F7A134}" type="pres">
      <dgm:prSet presAssocID="{16883363-A700-443A-9720-81DDAE80BE89}" presName="L2TextContainerWrapper" presStyleCnt="0">
        <dgm:presLayoutVars>
          <dgm:chMax val="0"/>
          <dgm:chPref val="0"/>
          <dgm:bulletEnabled val="1"/>
        </dgm:presLayoutVars>
      </dgm:prSet>
      <dgm:spPr/>
    </dgm:pt>
    <dgm:pt modelId="{F091CA55-8D48-4836-84AF-6FAC239527B6}" type="pres">
      <dgm:prSet presAssocID="{16883363-A700-443A-9720-81DDAE80BE89}" presName="L2TextContainer" presStyleLbl="bgAccFollowNode1" presStyleIdx="2" presStyleCnt="5"/>
      <dgm:spPr/>
      <dgm:t>
        <a:bodyPr/>
        <a:lstStyle/>
        <a:p>
          <a:endParaRPr lang="en-US"/>
        </a:p>
      </dgm:t>
    </dgm:pt>
    <dgm:pt modelId="{E22CD941-F87B-4C13-B703-C31FA63794AC}" type="pres">
      <dgm:prSet presAssocID="{16883363-A700-443A-9720-81DDAE80BE89}" presName="FlexibleEmptyPlaceHolder" presStyleCnt="0"/>
      <dgm:spPr/>
    </dgm:pt>
    <dgm:pt modelId="{C191C039-CB45-45E2-BF4A-643E593EF29E}" type="pres">
      <dgm:prSet presAssocID="{16883363-A700-443A-9720-81DDAE80BE89}" presName="ConnectLine" presStyleLbl="alignNode1" presStyleIdx="2" presStyleCnt="5"/>
      <dgm:spPr>
        <a:gradFill rotWithShape="0">
          <a:gsLst>
            <a:gs pos="0">
              <a:schemeClr val="accent5">
                <a:tint val="96000"/>
                <a:lumMod val="104000"/>
              </a:schemeClr>
            </a:gs>
            <a:gs pos="100000">
              <a:schemeClr val="accent5">
                <a:shade val="98000"/>
                <a:lumMod val="94000"/>
              </a:schemeClr>
            </a:gs>
          </a:gsLst>
          <a:lin ang="5400000" scaled="0"/>
        </a:gradFill>
        <a:ln w="6350" cap="rnd" cmpd="sng" algn="ctr">
          <a:solidFill>
            <a:schemeClr val="accent5">
              <a:hueOff val="-6076075"/>
              <a:satOff val="-413"/>
              <a:lumOff val="981"/>
              <a:alphaOff val="0"/>
            </a:schemeClr>
          </a:solidFill>
          <a:prstDash val="dash"/>
        </a:ln>
        <a:effectLst>
          <a:outerShdw blurRad="38100" dist="25400" dir="5400000" rotWithShape="0">
            <a:srgbClr val="000000">
              <a:alpha val="25000"/>
            </a:srgbClr>
          </a:outerShdw>
        </a:effectLst>
      </dgm:spPr>
    </dgm:pt>
    <dgm:pt modelId="{523B3275-1CC1-4AF3-B8CE-9A1362EBF15C}" type="pres">
      <dgm:prSet presAssocID="{16883363-A700-443A-9720-81DDAE80BE89}" presName="ConnectorPoint" presStyleLbl="fgAcc1" presStyleIdx="2" presStyleCnt="5"/>
      <dgm:spPr>
        <a:solidFill>
          <a:schemeClr val="lt1">
            <a:alpha val="90000"/>
            <a:hueOff val="0"/>
            <a:satOff val="0"/>
            <a:lumOff val="0"/>
            <a:alphaOff val="0"/>
          </a:schemeClr>
        </a:solidFill>
        <a:ln w="9525" cap="rnd" cmpd="sng" algn="ctr">
          <a:noFill/>
          <a:prstDash val="solid"/>
        </a:ln>
        <a:effectLst/>
      </dgm:spPr>
    </dgm:pt>
    <dgm:pt modelId="{562096C1-0A3E-4636-9603-D6E02C55DDDF}" type="pres">
      <dgm:prSet presAssocID="{16883363-A700-443A-9720-81DDAE80BE89}" presName="EmptyPlaceHolder" presStyleCnt="0"/>
      <dgm:spPr/>
    </dgm:pt>
    <dgm:pt modelId="{598E2D50-DED1-40B2-B38B-EF4216722C49}" type="pres">
      <dgm:prSet presAssocID="{F17041D7-854D-473A-8D78-729FBAF4C766}" presName="spaceBetweenRectangles" presStyleCnt="0"/>
      <dgm:spPr/>
    </dgm:pt>
    <dgm:pt modelId="{9C66650E-66A9-4532-AFE1-B452F8A6BAA0}" type="pres">
      <dgm:prSet presAssocID="{74C136D3-F1E2-41DB-A829-E33C4A4651F4}" presName="composite" presStyleCnt="0"/>
      <dgm:spPr/>
    </dgm:pt>
    <dgm:pt modelId="{3815E0D5-2AF1-44AD-8BAA-A2668CD31210}" type="pres">
      <dgm:prSet presAssocID="{74C136D3-F1E2-41DB-A829-E33C4A4651F4}" presName="L1TextContainer" presStyleLbl="revTx" presStyleIdx="3" presStyleCnt="5">
        <dgm:presLayoutVars>
          <dgm:chMax val="1"/>
          <dgm:chPref val="1"/>
          <dgm:bulletEnabled val="1"/>
        </dgm:presLayoutVars>
      </dgm:prSet>
      <dgm:spPr/>
      <dgm:t>
        <a:bodyPr/>
        <a:lstStyle/>
        <a:p>
          <a:endParaRPr lang="en-US"/>
        </a:p>
      </dgm:t>
    </dgm:pt>
    <dgm:pt modelId="{D1CF69F1-D201-4DDA-80DA-F2E3E5608707}" type="pres">
      <dgm:prSet presAssocID="{74C136D3-F1E2-41DB-A829-E33C4A4651F4}" presName="L2TextContainerWrapper" presStyleCnt="0">
        <dgm:presLayoutVars>
          <dgm:chMax val="0"/>
          <dgm:chPref val="0"/>
          <dgm:bulletEnabled val="1"/>
        </dgm:presLayoutVars>
      </dgm:prSet>
      <dgm:spPr/>
    </dgm:pt>
    <dgm:pt modelId="{8AA9904F-0E06-4B6E-BDD0-EB30D498565B}" type="pres">
      <dgm:prSet presAssocID="{74C136D3-F1E2-41DB-A829-E33C4A4651F4}" presName="L2TextContainer" presStyleLbl="bgAccFollowNode1" presStyleIdx="3" presStyleCnt="5"/>
      <dgm:spPr/>
      <dgm:t>
        <a:bodyPr/>
        <a:lstStyle/>
        <a:p>
          <a:endParaRPr lang="en-US"/>
        </a:p>
      </dgm:t>
    </dgm:pt>
    <dgm:pt modelId="{F5212CE5-9FBF-4219-AAB3-58DAC6F9ECA1}" type="pres">
      <dgm:prSet presAssocID="{74C136D3-F1E2-41DB-A829-E33C4A4651F4}" presName="FlexibleEmptyPlaceHolder" presStyleCnt="0"/>
      <dgm:spPr/>
    </dgm:pt>
    <dgm:pt modelId="{AD646DA1-2032-475B-BBC7-A8D22664AF75}" type="pres">
      <dgm:prSet presAssocID="{74C136D3-F1E2-41DB-A829-E33C4A4651F4}" presName="ConnectLine" presStyleLbl="alignNode1" presStyleIdx="3" presStyleCnt="5"/>
      <dgm:spPr>
        <a:gradFill rotWithShape="0">
          <a:gsLst>
            <a:gs pos="0">
              <a:schemeClr val="accent5">
                <a:tint val="96000"/>
                <a:lumMod val="104000"/>
              </a:schemeClr>
            </a:gs>
            <a:gs pos="100000">
              <a:schemeClr val="accent5">
                <a:shade val="98000"/>
                <a:lumMod val="94000"/>
              </a:schemeClr>
            </a:gs>
          </a:gsLst>
          <a:lin ang="5400000" scaled="0"/>
        </a:gradFill>
        <a:ln w="6350" cap="rnd" cmpd="sng" algn="ctr">
          <a:solidFill>
            <a:schemeClr val="accent5">
              <a:hueOff val="-9114112"/>
              <a:satOff val="-620"/>
              <a:lumOff val="1471"/>
              <a:alphaOff val="0"/>
            </a:schemeClr>
          </a:solidFill>
          <a:prstDash val="dash"/>
        </a:ln>
        <a:effectLst>
          <a:outerShdw blurRad="38100" dist="25400" dir="5400000" rotWithShape="0">
            <a:srgbClr val="000000">
              <a:alpha val="25000"/>
            </a:srgbClr>
          </a:outerShdw>
        </a:effectLst>
      </dgm:spPr>
    </dgm:pt>
    <dgm:pt modelId="{4FF5D773-855B-490C-B333-89632B30BF6A}" type="pres">
      <dgm:prSet presAssocID="{74C136D3-F1E2-41DB-A829-E33C4A4651F4}" presName="ConnectorPoint" presStyleLbl="fgAcc1" presStyleIdx="3" presStyleCnt="5"/>
      <dgm:spPr>
        <a:solidFill>
          <a:schemeClr val="lt1">
            <a:alpha val="90000"/>
            <a:hueOff val="0"/>
            <a:satOff val="0"/>
            <a:lumOff val="0"/>
            <a:alphaOff val="0"/>
          </a:schemeClr>
        </a:solidFill>
        <a:ln w="9525" cap="rnd" cmpd="sng" algn="ctr">
          <a:noFill/>
          <a:prstDash val="solid"/>
        </a:ln>
        <a:effectLst/>
      </dgm:spPr>
    </dgm:pt>
    <dgm:pt modelId="{7692C954-260F-416E-91BB-26C8D9F0789D}" type="pres">
      <dgm:prSet presAssocID="{74C136D3-F1E2-41DB-A829-E33C4A4651F4}" presName="EmptyPlaceHolder" presStyleCnt="0"/>
      <dgm:spPr/>
    </dgm:pt>
    <dgm:pt modelId="{38B262A5-2AF7-4170-8629-25E1F4286D5C}" type="pres">
      <dgm:prSet presAssocID="{C3D3CBC1-99F9-45B9-BCF8-6CCAE7FB8067}" presName="spaceBetweenRectangles" presStyleCnt="0"/>
      <dgm:spPr/>
    </dgm:pt>
    <dgm:pt modelId="{167B3F8D-FDC9-45DD-BCDD-8633E6E13593}" type="pres">
      <dgm:prSet presAssocID="{22D8798C-DBD3-4657-AD5B-AC0D2C23E316}" presName="composite" presStyleCnt="0"/>
      <dgm:spPr/>
    </dgm:pt>
    <dgm:pt modelId="{B6231C21-042C-454A-9EF8-1989844C22F2}" type="pres">
      <dgm:prSet presAssocID="{22D8798C-DBD3-4657-AD5B-AC0D2C23E316}" presName="L1TextContainer" presStyleLbl="revTx" presStyleIdx="4" presStyleCnt="5">
        <dgm:presLayoutVars>
          <dgm:chMax val="1"/>
          <dgm:chPref val="1"/>
          <dgm:bulletEnabled val="1"/>
        </dgm:presLayoutVars>
      </dgm:prSet>
      <dgm:spPr/>
      <dgm:t>
        <a:bodyPr/>
        <a:lstStyle/>
        <a:p>
          <a:endParaRPr lang="en-US"/>
        </a:p>
      </dgm:t>
    </dgm:pt>
    <dgm:pt modelId="{889EF818-435B-4903-8FFF-7A5707FA8AF5}" type="pres">
      <dgm:prSet presAssocID="{22D8798C-DBD3-4657-AD5B-AC0D2C23E316}" presName="L2TextContainerWrapper" presStyleCnt="0">
        <dgm:presLayoutVars>
          <dgm:chMax val="0"/>
          <dgm:chPref val="0"/>
          <dgm:bulletEnabled val="1"/>
        </dgm:presLayoutVars>
      </dgm:prSet>
      <dgm:spPr/>
    </dgm:pt>
    <dgm:pt modelId="{6E1BF936-7429-41D4-AB3B-30442C18C7DE}" type="pres">
      <dgm:prSet presAssocID="{22D8798C-DBD3-4657-AD5B-AC0D2C23E316}" presName="L2TextContainer" presStyleLbl="bgAccFollowNode1" presStyleIdx="4" presStyleCnt="5"/>
      <dgm:spPr/>
      <dgm:t>
        <a:bodyPr/>
        <a:lstStyle/>
        <a:p>
          <a:endParaRPr lang="en-US"/>
        </a:p>
      </dgm:t>
    </dgm:pt>
    <dgm:pt modelId="{A9AA7B53-B602-49EF-8ACD-489318EF8C4D}" type="pres">
      <dgm:prSet presAssocID="{22D8798C-DBD3-4657-AD5B-AC0D2C23E316}" presName="FlexibleEmptyPlaceHolder" presStyleCnt="0"/>
      <dgm:spPr/>
    </dgm:pt>
    <dgm:pt modelId="{C9454F69-B142-41A3-A35A-275324DB6AA6}" type="pres">
      <dgm:prSet presAssocID="{22D8798C-DBD3-4657-AD5B-AC0D2C23E316}" presName="ConnectLine" presStyleLbl="alignNode1" presStyleIdx="4" presStyleCnt="5"/>
      <dgm:spPr>
        <a:gradFill rotWithShape="0">
          <a:gsLst>
            <a:gs pos="0">
              <a:schemeClr val="accent5">
                <a:tint val="96000"/>
                <a:lumMod val="104000"/>
              </a:schemeClr>
            </a:gs>
            <a:gs pos="100000">
              <a:schemeClr val="accent5">
                <a:shade val="98000"/>
                <a:lumMod val="94000"/>
              </a:schemeClr>
            </a:gs>
          </a:gsLst>
          <a:lin ang="5400000" scaled="0"/>
        </a:gradFill>
        <a:ln w="6350" cap="rnd" cmpd="sng" algn="ctr">
          <a:solidFill>
            <a:schemeClr val="accent5">
              <a:hueOff val="-12152150"/>
              <a:satOff val="-826"/>
              <a:lumOff val="1961"/>
              <a:alphaOff val="0"/>
            </a:schemeClr>
          </a:solidFill>
          <a:prstDash val="dash"/>
        </a:ln>
        <a:effectLst>
          <a:outerShdw blurRad="38100" dist="25400" dir="5400000" rotWithShape="0">
            <a:srgbClr val="000000">
              <a:alpha val="25000"/>
            </a:srgbClr>
          </a:outerShdw>
        </a:effectLst>
      </dgm:spPr>
    </dgm:pt>
    <dgm:pt modelId="{68DD420D-02E9-4C05-8CFF-791154603996}" type="pres">
      <dgm:prSet presAssocID="{22D8798C-DBD3-4657-AD5B-AC0D2C23E316}" presName="ConnectorPoint" presStyleLbl="fgAcc1" presStyleIdx="4" presStyleCnt="5"/>
      <dgm:spPr>
        <a:solidFill>
          <a:schemeClr val="lt1">
            <a:alpha val="90000"/>
            <a:hueOff val="0"/>
            <a:satOff val="0"/>
            <a:lumOff val="0"/>
            <a:alphaOff val="0"/>
          </a:schemeClr>
        </a:solidFill>
        <a:ln w="9525" cap="rnd" cmpd="sng" algn="ctr">
          <a:noFill/>
          <a:prstDash val="solid"/>
        </a:ln>
        <a:effectLst/>
      </dgm:spPr>
    </dgm:pt>
    <dgm:pt modelId="{0351FE26-7BFE-4B8C-A8F7-480331F1BCB0}" type="pres">
      <dgm:prSet presAssocID="{22D8798C-DBD3-4657-AD5B-AC0D2C23E316}" presName="EmptyPlaceHolder" presStyleCnt="0"/>
      <dgm:spPr/>
    </dgm:pt>
  </dgm:ptLst>
  <dgm:cxnLst>
    <dgm:cxn modelId="{F25AE346-8C43-4F16-8C21-558F73FC816B}" type="presOf" srcId="{A0F8E7A3-7B20-40AE-A89F-FFFDD84CB4CA}" destId="{8AA9904F-0E06-4B6E-BDD0-EB30D498565B}" srcOrd="0" destOrd="0" presId="urn:microsoft.com/office/officeart/2017/3/layout/HorizontalPathTimeline"/>
    <dgm:cxn modelId="{D1D3299A-6D93-409B-AB21-66378CFB694D}" type="presOf" srcId="{4A92F785-1E9E-4805-B07B-B46048ED8B6A}" destId="{E1592104-6960-4ED4-A70A-9328B03526E6}" srcOrd="0" destOrd="0" presId="urn:microsoft.com/office/officeart/2017/3/layout/HorizontalPathTimeline"/>
    <dgm:cxn modelId="{2265A1C2-F0E3-45E1-BB87-BEA12769D129}" type="presOf" srcId="{22D8798C-DBD3-4657-AD5B-AC0D2C23E316}" destId="{B6231C21-042C-454A-9EF8-1989844C22F2}" srcOrd="0" destOrd="0" presId="urn:microsoft.com/office/officeart/2017/3/layout/HorizontalPathTimeline"/>
    <dgm:cxn modelId="{DA93C9E1-063F-4903-81D2-15AAD3B43ECE}" srcId="{F3E3DAB0-4891-4326-88C8-76C512D3EA17}" destId="{D95F3E38-2D01-4A72-B20F-685BC6FDE335}" srcOrd="1" destOrd="0" parTransId="{0CCB22E0-76EB-4080-9F6A-E565BEB75F87}" sibTransId="{13AA3E7E-9FA9-41BD-A0A1-1010F3051325}"/>
    <dgm:cxn modelId="{321B8A8C-B3B3-44C1-BA5D-67DC94E7E897}" srcId="{F3E3DAB0-4891-4326-88C8-76C512D3EA17}" destId="{16883363-A700-443A-9720-81DDAE80BE89}" srcOrd="2" destOrd="0" parTransId="{C9C60409-97A9-4834-800C-EDD768DBE9DD}" sibTransId="{F17041D7-854D-473A-8D78-729FBAF4C766}"/>
    <dgm:cxn modelId="{E0ED12C3-77BE-4707-93D7-FFE84C455465}" type="presOf" srcId="{74C136D3-F1E2-41DB-A829-E33C4A4651F4}" destId="{3815E0D5-2AF1-44AD-8BAA-A2668CD31210}" srcOrd="0" destOrd="0" presId="urn:microsoft.com/office/officeart/2017/3/layout/HorizontalPathTimeline"/>
    <dgm:cxn modelId="{13ADAE02-3F08-432C-85F2-D72BC4697FDD}" srcId="{22D8798C-DBD3-4657-AD5B-AC0D2C23E316}" destId="{9EE4C0A8-423E-41E8-B40E-553ACC1089C0}" srcOrd="0" destOrd="0" parTransId="{A00CAF5F-044E-49B7-BFAB-DD3E097F15F8}" sibTransId="{55EBD502-9A6B-4436-8B74-6E1B81E0424D}"/>
    <dgm:cxn modelId="{2101C8BB-5567-403C-9C99-407366EC0D6C}" type="presOf" srcId="{E25ABAB2-431F-4A2E-9540-1BD5AD58535A}" destId="{F091CA55-8D48-4836-84AF-6FAC239527B6}" srcOrd="0" destOrd="0" presId="urn:microsoft.com/office/officeart/2017/3/layout/HorizontalPathTimeline"/>
    <dgm:cxn modelId="{C57D0EDE-5F13-43FE-B80B-61C0E126A5AE}" srcId="{F3E3DAB0-4891-4326-88C8-76C512D3EA17}" destId="{74C136D3-F1E2-41DB-A829-E33C4A4651F4}" srcOrd="3" destOrd="0" parTransId="{3B7CC3C9-CC56-46DC-B3E6-02CF28DE46A8}" sibTransId="{C3D3CBC1-99F9-45B9-BCF8-6CCAE7FB8067}"/>
    <dgm:cxn modelId="{BFE1136F-C653-45D1-8E60-93564D1082A7}" type="presOf" srcId="{16883363-A700-443A-9720-81DDAE80BE89}" destId="{F4E0924D-9A12-4E72-A2DB-3898755A30C6}" srcOrd="0" destOrd="0" presId="urn:microsoft.com/office/officeart/2017/3/layout/HorizontalPathTimeline"/>
    <dgm:cxn modelId="{A2B7509E-01A5-4F4B-89C2-6241BF2EABD1}" type="presOf" srcId="{F3E3DAB0-4891-4326-88C8-76C512D3EA17}" destId="{ED2067CE-FF02-4F85-8D32-25A5FFDA64B8}" srcOrd="0" destOrd="0" presId="urn:microsoft.com/office/officeart/2017/3/layout/HorizontalPathTimeline"/>
    <dgm:cxn modelId="{E7C46AAF-734A-4452-AEDF-EB2528DE2EE0}" type="presOf" srcId="{9EE4C0A8-423E-41E8-B40E-553ACC1089C0}" destId="{6E1BF936-7429-41D4-AB3B-30442C18C7DE}" srcOrd="0" destOrd="0" presId="urn:microsoft.com/office/officeart/2017/3/layout/HorizontalPathTimeline"/>
    <dgm:cxn modelId="{050CCEBE-146E-4B8E-B0EC-D06A9919F74C}" type="presOf" srcId="{D95F3E38-2D01-4A72-B20F-685BC6FDE335}" destId="{9E23908D-A201-4C35-BBF8-C0B82EC74052}" srcOrd="0" destOrd="0" presId="urn:microsoft.com/office/officeart/2017/3/layout/HorizontalPathTimeline"/>
    <dgm:cxn modelId="{34FF01C9-6816-400B-8489-71776BAE33AE}" srcId="{74C136D3-F1E2-41DB-A829-E33C4A4651F4}" destId="{A0F8E7A3-7B20-40AE-A89F-FFFDD84CB4CA}" srcOrd="0" destOrd="0" parTransId="{71EABEC6-4FE7-480C-A16C-12B9A1DD5E50}" sibTransId="{4FFED8BC-85AC-46F4-9309-4EA4B2C28EFA}"/>
    <dgm:cxn modelId="{B6493609-C726-4CE6-87ED-EBF24BEBE59F}" srcId="{B8E70CC1-4749-42B8-9775-94187F691C25}" destId="{4A92F785-1E9E-4805-B07B-B46048ED8B6A}" srcOrd="0" destOrd="0" parTransId="{30C8ECE5-330E-41D2-831C-27A3A813A14B}" sibTransId="{8C001024-34EB-4244-A8DB-4BA4E2ACBD3F}"/>
    <dgm:cxn modelId="{5F85CB1F-20CE-4AC4-BD22-93E1E239FE71}" type="presOf" srcId="{8CDFCBE8-714A-4CA6-9731-D08066E67142}" destId="{7A4B58D4-FE2F-4186-A83B-C53A5AD4E2DC}" srcOrd="0" destOrd="0" presId="urn:microsoft.com/office/officeart/2017/3/layout/HorizontalPathTimeline"/>
    <dgm:cxn modelId="{161A2820-F244-4266-ACD3-BD9634F5105C}" srcId="{D95F3E38-2D01-4A72-B20F-685BC6FDE335}" destId="{8CDFCBE8-714A-4CA6-9731-D08066E67142}" srcOrd="0" destOrd="0" parTransId="{2942B7B7-04D2-4345-931E-E1AF248EA273}" sibTransId="{5F42DFC3-DA6E-47F2-98F8-5F785A016E74}"/>
    <dgm:cxn modelId="{81ED024A-6C1F-4B27-ACF7-4FFDB73DAFED}" srcId="{F3E3DAB0-4891-4326-88C8-76C512D3EA17}" destId="{22D8798C-DBD3-4657-AD5B-AC0D2C23E316}" srcOrd="4" destOrd="0" parTransId="{73324734-DD59-4C98-8723-12B92EDA18B6}" sibTransId="{F26FC367-31B6-4EC6-9CFA-1922748D7F55}"/>
    <dgm:cxn modelId="{D1380BF0-CE85-46F4-9EDB-8032E030F68D}" srcId="{16883363-A700-443A-9720-81DDAE80BE89}" destId="{E25ABAB2-431F-4A2E-9540-1BD5AD58535A}" srcOrd="0" destOrd="0" parTransId="{783FCB02-AD01-4D41-B7C8-B95E754064E6}" sibTransId="{1C47B45F-EE7F-4C57-803F-56DC61ECD4A5}"/>
    <dgm:cxn modelId="{07254F6A-160C-467E-AA52-AACDBFA1C42E}" type="presOf" srcId="{B8E70CC1-4749-42B8-9775-94187F691C25}" destId="{C151AB6F-D6DD-4D74-ADC6-9EA0C3A33A94}" srcOrd="0" destOrd="0" presId="urn:microsoft.com/office/officeart/2017/3/layout/HorizontalPathTimeline"/>
    <dgm:cxn modelId="{DB5E352E-D0B0-46D3-B634-8E68D5583BBC}" srcId="{F3E3DAB0-4891-4326-88C8-76C512D3EA17}" destId="{B8E70CC1-4749-42B8-9775-94187F691C25}" srcOrd="0" destOrd="0" parTransId="{BBF5D849-A515-45C7-900A-8906841BC8F9}" sibTransId="{EAD32A64-0F0E-471F-8206-811166E5B6EC}"/>
    <dgm:cxn modelId="{F7A81A69-A5F5-43C7-92BA-9AF1AFF7E187}" type="presParOf" srcId="{ED2067CE-FF02-4F85-8D32-25A5FFDA64B8}" destId="{7BE55700-AC90-408D-972C-3FFF6B11761F}" srcOrd="0" destOrd="0" presId="urn:microsoft.com/office/officeart/2017/3/layout/HorizontalPathTimeline"/>
    <dgm:cxn modelId="{7BEC8EF6-3806-4EE7-845C-AD4917E61B67}" type="presParOf" srcId="{ED2067CE-FF02-4F85-8D32-25A5FFDA64B8}" destId="{EF50EE6C-FD23-42BF-B6FD-7D98A0C25E2B}" srcOrd="1" destOrd="0" presId="urn:microsoft.com/office/officeart/2017/3/layout/HorizontalPathTimeline"/>
    <dgm:cxn modelId="{D5346D72-CD0C-4CDA-A88C-24CF49FD502B}" type="presParOf" srcId="{EF50EE6C-FD23-42BF-B6FD-7D98A0C25E2B}" destId="{276A9C2D-5057-4D41-A0D6-8A605905CB97}" srcOrd="0" destOrd="0" presId="urn:microsoft.com/office/officeart/2017/3/layout/HorizontalPathTimeline"/>
    <dgm:cxn modelId="{9ACB851B-20E2-4308-8269-CA3BDE84F572}" type="presParOf" srcId="{276A9C2D-5057-4D41-A0D6-8A605905CB97}" destId="{C151AB6F-D6DD-4D74-ADC6-9EA0C3A33A94}" srcOrd="0" destOrd="0" presId="urn:microsoft.com/office/officeart/2017/3/layout/HorizontalPathTimeline"/>
    <dgm:cxn modelId="{78BF55C3-0942-4B49-B1A8-4CF3BA452B26}" type="presParOf" srcId="{276A9C2D-5057-4D41-A0D6-8A605905CB97}" destId="{B8E4B236-0F3E-48D6-8776-C701DBC12078}" srcOrd="1" destOrd="0" presId="urn:microsoft.com/office/officeart/2017/3/layout/HorizontalPathTimeline"/>
    <dgm:cxn modelId="{635632E8-F2B2-4F1E-AF2C-5FE9DB3BE0F8}" type="presParOf" srcId="{B8E4B236-0F3E-48D6-8776-C701DBC12078}" destId="{E1592104-6960-4ED4-A70A-9328B03526E6}" srcOrd="0" destOrd="0" presId="urn:microsoft.com/office/officeart/2017/3/layout/HorizontalPathTimeline"/>
    <dgm:cxn modelId="{9A4CFE5A-FB81-47FE-936B-BDC19414F1E3}" type="presParOf" srcId="{B8E4B236-0F3E-48D6-8776-C701DBC12078}" destId="{539BEF1E-A094-40B2-A144-9A1B361E959C}" srcOrd="1" destOrd="0" presId="urn:microsoft.com/office/officeart/2017/3/layout/HorizontalPathTimeline"/>
    <dgm:cxn modelId="{666EF722-44BC-412B-91DE-DECCB0066280}" type="presParOf" srcId="{276A9C2D-5057-4D41-A0D6-8A605905CB97}" destId="{7A8FBE5B-D313-4B80-A17B-EF611E2DE443}" srcOrd="2" destOrd="0" presId="urn:microsoft.com/office/officeart/2017/3/layout/HorizontalPathTimeline"/>
    <dgm:cxn modelId="{FF9CC94A-6D2B-4386-8D34-B79AEAB02B94}" type="presParOf" srcId="{276A9C2D-5057-4D41-A0D6-8A605905CB97}" destId="{4B26B1B9-E8E5-428C-8034-86AC3F4DBF9F}" srcOrd="3" destOrd="0" presId="urn:microsoft.com/office/officeart/2017/3/layout/HorizontalPathTimeline"/>
    <dgm:cxn modelId="{A57C13F7-99B2-4EC3-8E7B-A40D16A664AC}" type="presParOf" srcId="{276A9C2D-5057-4D41-A0D6-8A605905CB97}" destId="{1C6E738A-4AEF-4A7F-A204-5E58367A2622}" srcOrd="4" destOrd="0" presId="urn:microsoft.com/office/officeart/2017/3/layout/HorizontalPathTimeline"/>
    <dgm:cxn modelId="{0F51C076-3FBA-4FE6-98DB-3B32126553BB}" type="presParOf" srcId="{EF50EE6C-FD23-42BF-B6FD-7D98A0C25E2B}" destId="{C0E4061D-DF6F-4A6E-BFE7-9B9923532F46}" srcOrd="1" destOrd="0" presId="urn:microsoft.com/office/officeart/2017/3/layout/HorizontalPathTimeline"/>
    <dgm:cxn modelId="{AC0B754A-A3EB-4E2F-9E22-1AEC27841418}" type="presParOf" srcId="{EF50EE6C-FD23-42BF-B6FD-7D98A0C25E2B}" destId="{C01CA4FA-5094-4065-A6E5-B0AE48C87D59}" srcOrd="2" destOrd="0" presId="urn:microsoft.com/office/officeart/2017/3/layout/HorizontalPathTimeline"/>
    <dgm:cxn modelId="{88EBFD50-42E0-4364-987A-4D4C87997805}" type="presParOf" srcId="{C01CA4FA-5094-4065-A6E5-B0AE48C87D59}" destId="{9E23908D-A201-4C35-BBF8-C0B82EC74052}" srcOrd="0" destOrd="0" presId="urn:microsoft.com/office/officeart/2017/3/layout/HorizontalPathTimeline"/>
    <dgm:cxn modelId="{72099E35-163F-4426-AD08-8FC9E09ACCE2}" type="presParOf" srcId="{C01CA4FA-5094-4065-A6E5-B0AE48C87D59}" destId="{4DC44A5E-5C56-4942-A999-79056A09C6F9}" srcOrd="1" destOrd="0" presId="urn:microsoft.com/office/officeart/2017/3/layout/HorizontalPathTimeline"/>
    <dgm:cxn modelId="{EB1251DC-C4E1-4306-93D2-A8C3083899DF}" type="presParOf" srcId="{4DC44A5E-5C56-4942-A999-79056A09C6F9}" destId="{7A4B58D4-FE2F-4186-A83B-C53A5AD4E2DC}" srcOrd="0" destOrd="0" presId="urn:microsoft.com/office/officeart/2017/3/layout/HorizontalPathTimeline"/>
    <dgm:cxn modelId="{D6135F06-FE5E-4D58-894F-20B859034361}" type="presParOf" srcId="{4DC44A5E-5C56-4942-A999-79056A09C6F9}" destId="{72024FAD-A38E-42ED-85D6-ADF23C820355}" srcOrd="1" destOrd="0" presId="urn:microsoft.com/office/officeart/2017/3/layout/HorizontalPathTimeline"/>
    <dgm:cxn modelId="{5DAB65CF-90D4-44AF-A8C7-4D21E8D68721}" type="presParOf" srcId="{C01CA4FA-5094-4065-A6E5-B0AE48C87D59}" destId="{0818D706-49B8-48A8-BF8E-F89306E8644C}" srcOrd="2" destOrd="0" presId="urn:microsoft.com/office/officeart/2017/3/layout/HorizontalPathTimeline"/>
    <dgm:cxn modelId="{BE87ABF2-DBE1-4CE9-A586-8ECE4C51AF22}" type="presParOf" srcId="{C01CA4FA-5094-4065-A6E5-B0AE48C87D59}" destId="{DF04EE2C-D9C3-4EAA-889D-1D4F7F29A7A3}" srcOrd="3" destOrd="0" presId="urn:microsoft.com/office/officeart/2017/3/layout/HorizontalPathTimeline"/>
    <dgm:cxn modelId="{D7DCBD1A-249F-4EAA-B70F-69C2616BBF2A}" type="presParOf" srcId="{C01CA4FA-5094-4065-A6E5-B0AE48C87D59}" destId="{D53A73DA-98F7-4FA8-86DD-131658E4C1B5}" srcOrd="4" destOrd="0" presId="urn:microsoft.com/office/officeart/2017/3/layout/HorizontalPathTimeline"/>
    <dgm:cxn modelId="{D79179CD-D389-4B11-A554-94A25BF0559B}" type="presParOf" srcId="{EF50EE6C-FD23-42BF-B6FD-7D98A0C25E2B}" destId="{6D5BD58D-1D6F-4A3C-B280-111728FFCA8F}" srcOrd="3" destOrd="0" presId="urn:microsoft.com/office/officeart/2017/3/layout/HorizontalPathTimeline"/>
    <dgm:cxn modelId="{022E037C-9199-4DAD-8E98-13E05CD6D78E}" type="presParOf" srcId="{EF50EE6C-FD23-42BF-B6FD-7D98A0C25E2B}" destId="{06E01E5C-668E-4116-AF39-2DA99DD977F2}" srcOrd="4" destOrd="0" presId="urn:microsoft.com/office/officeart/2017/3/layout/HorizontalPathTimeline"/>
    <dgm:cxn modelId="{F0715A11-6F58-44F6-8659-13DDB28AA046}" type="presParOf" srcId="{06E01E5C-668E-4116-AF39-2DA99DD977F2}" destId="{F4E0924D-9A12-4E72-A2DB-3898755A30C6}" srcOrd="0" destOrd="0" presId="urn:microsoft.com/office/officeart/2017/3/layout/HorizontalPathTimeline"/>
    <dgm:cxn modelId="{DA1D0AC4-DA71-4CDF-A371-7D732BA3AFC3}" type="presParOf" srcId="{06E01E5C-668E-4116-AF39-2DA99DD977F2}" destId="{07463845-BC5F-441E-92E0-2A3B70F7A134}" srcOrd="1" destOrd="0" presId="urn:microsoft.com/office/officeart/2017/3/layout/HorizontalPathTimeline"/>
    <dgm:cxn modelId="{6B01B08B-91DE-4116-A11E-0D09C46F78C4}" type="presParOf" srcId="{07463845-BC5F-441E-92E0-2A3B70F7A134}" destId="{F091CA55-8D48-4836-84AF-6FAC239527B6}" srcOrd="0" destOrd="0" presId="urn:microsoft.com/office/officeart/2017/3/layout/HorizontalPathTimeline"/>
    <dgm:cxn modelId="{97C8CC78-EFE6-4AAF-BA9A-40F9448AD778}" type="presParOf" srcId="{07463845-BC5F-441E-92E0-2A3B70F7A134}" destId="{E22CD941-F87B-4C13-B703-C31FA63794AC}" srcOrd="1" destOrd="0" presId="urn:microsoft.com/office/officeart/2017/3/layout/HorizontalPathTimeline"/>
    <dgm:cxn modelId="{89C596D5-A540-473E-8B32-BBF948D34564}" type="presParOf" srcId="{06E01E5C-668E-4116-AF39-2DA99DD977F2}" destId="{C191C039-CB45-45E2-BF4A-643E593EF29E}" srcOrd="2" destOrd="0" presId="urn:microsoft.com/office/officeart/2017/3/layout/HorizontalPathTimeline"/>
    <dgm:cxn modelId="{655BD06E-0F97-445E-8B2B-F0B876809D03}" type="presParOf" srcId="{06E01E5C-668E-4116-AF39-2DA99DD977F2}" destId="{523B3275-1CC1-4AF3-B8CE-9A1362EBF15C}" srcOrd="3" destOrd="0" presId="urn:microsoft.com/office/officeart/2017/3/layout/HorizontalPathTimeline"/>
    <dgm:cxn modelId="{935566C9-EE10-4EA6-BEC5-D8A51A21BE09}" type="presParOf" srcId="{06E01E5C-668E-4116-AF39-2DA99DD977F2}" destId="{562096C1-0A3E-4636-9603-D6E02C55DDDF}" srcOrd="4" destOrd="0" presId="urn:microsoft.com/office/officeart/2017/3/layout/HorizontalPathTimeline"/>
    <dgm:cxn modelId="{9164E1EC-A506-4AF8-920F-3555C316588E}" type="presParOf" srcId="{EF50EE6C-FD23-42BF-B6FD-7D98A0C25E2B}" destId="{598E2D50-DED1-40B2-B38B-EF4216722C49}" srcOrd="5" destOrd="0" presId="urn:microsoft.com/office/officeart/2017/3/layout/HorizontalPathTimeline"/>
    <dgm:cxn modelId="{67088402-73C0-4FB8-93BA-7AD9EAA087BF}" type="presParOf" srcId="{EF50EE6C-FD23-42BF-B6FD-7D98A0C25E2B}" destId="{9C66650E-66A9-4532-AFE1-B452F8A6BAA0}" srcOrd="6" destOrd="0" presId="urn:microsoft.com/office/officeart/2017/3/layout/HorizontalPathTimeline"/>
    <dgm:cxn modelId="{7F89D648-D15E-45D1-8A87-FDA3DAEA7826}" type="presParOf" srcId="{9C66650E-66A9-4532-AFE1-B452F8A6BAA0}" destId="{3815E0D5-2AF1-44AD-8BAA-A2668CD31210}" srcOrd="0" destOrd="0" presId="urn:microsoft.com/office/officeart/2017/3/layout/HorizontalPathTimeline"/>
    <dgm:cxn modelId="{5819E0B6-080D-4BDB-94A6-D53959D9B9A7}" type="presParOf" srcId="{9C66650E-66A9-4532-AFE1-B452F8A6BAA0}" destId="{D1CF69F1-D201-4DDA-80DA-F2E3E5608707}" srcOrd="1" destOrd="0" presId="urn:microsoft.com/office/officeart/2017/3/layout/HorizontalPathTimeline"/>
    <dgm:cxn modelId="{93E0A638-31E6-49FE-BDFE-59F6D819E1FA}" type="presParOf" srcId="{D1CF69F1-D201-4DDA-80DA-F2E3E5608707}" destId="{8AA9904F-0E06-4B6E-BDD0-EB30D498565B}" srcOrd="0" destOrd="0" presId="urn:microsoft.com/office/officeart/2017/3/layout/HorizontalPathTimeline"/>
    <dgm:cxn modelId="{664E5D0E-5B8D-459A-B37D-92A1A878161D}" type="presParOf" srcId="{D1CF69F1-D201-4DDA-80DA-F2E3E5608707}" destId="{F5212CE5-9FBF-4219-AAB3-58DAC6F9ECA1}" srcOrd="1" destOrd="0" presId="urn:microsoft.com/office/officeart/2017/3/layout/HorizontalPathTimeline"/>
    <dgm:cxn modelId="{E026F704-C8EB-4E51-ABF4-D48360E382D2}" type="presParOf" srcId="{9C66650E-66A9-4532-AFE1-B452F8A6BAA0}" destId="{AD646DA1-2032-475B-BBC7-A8D22664AF75}" srcOrd="2" destOrd="0" presId="urn:microsoft.com/office/officeart/2017/3/layout/HorizontalPathTimeline"/>
    <dgm:cxn modelId="{447E834A-4A15-4C77-A770-E182951FF57B}" type="presParOf" srcId="{9C66650E-66A9-4532-AFE1-B452F8A6BAA0}" destId="{4FF5D773-855B-490C-B333-89632B30BF6A}" srcOrd="3" destOrd="0" presId="urn:microsoft.com/office/officeart/2017/3/layout/HorizontalPathTimeline"/>
    <dgm:cxn modelId="{614E20CF-EB26-4C87-890D-8021B7D5D43D}" type="presParOf" srcId="{9C66650E-66A9-4532-AFE1-B452F8A6BAA0}" destId="{7692C954-260F-416E-91BB-26C8D9F0789D}" srcOrd="4" destOrd="0" presId="urn:microsoft.com/office/officeart/2017/3/layout/HorizontalPathTimeline"/>
    <dgm:cxn modelId="{9F9B5FE9-6945-473D-A4C9-8A8DBBE5FE70}" type="presParOf" srcId="{EF50EE6C-FD23-42BF-B6FD-7D98A0C25E2B}" destId="{38B262A5-2AF7-4170-8629-25E1F4286D5C}" srcOrd="7" destOrd="0" presId="urn:microsoft.com/office/officeart/2017/3/layout/HorizontalPathTimeline"/>
    <dgm:cxn modelId="{DF98EEBA-F62D-4EF2-A71A-565C626463AD}" type="presParOf" srcId="{EF50EE6C-FD23-42BF-B6FD-7D98A0C25E2B}" destId="{167B3F8D-FDC9-45DD-BCDD-8633E6E13593}" srcOrd="8" destOrd="0" presId="urn:microsoft.com/office/officeart/2017/3/layout/HorizontalPathTimeline"/>
    <dgm:cxn modelId="{FC5974B5-337B-4035-940B-6BC406BFBDBD}" type="presParOf" srcId="{167B3F8D-FDC9-45DD-BCDD-8633E6E13593}" destId="{B6231C21-042C-454A-9EF8-1989844C22F2}" srcOrd="0" destOrd="0" presId="urn:microsoft.com/office/officeart/2017/3/layout/HorizontalPathTimeline"/>
    <dgm:cxn modelId="{58711AC0-AAA1-4B72-8D89-A036D9B6A637}" type="presParOf" srcId="{167B3F8D-FDC9-45DD-BCDD-8633E6E13593}" destId="{889EF818-435B-4903-8FFF-7A5707FA8AF5}" srcOrd="1" destOrd="0" presId="urn:microsoft.com/office/officeart/2017/3/layout/HorizontalPathTimeline"/>
    <dgm:cxn modelId="{DFC3EB85-3D8C-4BC0-8D92-51009E42A85E}" type="presParOf" srcId="{889EF818-435B-4903-8FFF-7A5707FA8AF5}" destId="{6E1BF936-7429-41D4-AB3B-30442C18C7DE}" srcOrd="0" destOrd="0" presId="urn:microsoft.com/office/officeart/2017/3/layout/HorizontalPathTimeline"/>
    <dgm:cxn modelId="{10076490-8DDB-4F79-A425-12A5CD96DA96}" type="presParOf" srcId="{889EF818-435B-4903-8FFF-7A5707FA8AF5}" destId="{A9AA7B53-B602-49EF-8ACD-489318EF8C4D}" srcOrd="1" destOrd="0" presId="urn:microsoft.com/office/officeart/2017/3/layout/HorizontalPathTimeline"/>
    <dgm:cxn modelId="{824B7484-8F60-488A-BC1A-4F22C485CC00}" type="presParOf" srcId="{167B3F8D-FDC9-45DD-BCDD-8633E6E13593}" destId="{C9454F69-B142-41A3-A35A-275324DB6AA6}" srcOrd="2" destOrd="0" presId="urn:microsoft.com/office/officeart/2017/3/layout/HorizontalPathTimeline"/>
    <dgm:cxn modelId="{AC1A3A58-2257-4886-849D-2883F7C57722}" type="presParOf" srcId="{167B3F8D-FDC9-45DD-BCDD-8633E6E13593}" destId="{68DD420D-02E9-4C05-8CFF-791154603996}" srcOrd="3" destOrd="0" presId="urn:microsoft.com/office/officeart/2017/3/layout/HorizontalPathTimeline"/>
    <dgm:cxn modelId="{7F2C18F4-BD05-4FD4-A848-58A0E416A0B6}" type="presParOf" srcId="{167B3F8D-FDC9-45DD-BCDD-8633E6E13593}" destId="{0351FE26-7BFE-4B8C-A8F7-480331F1BCB0}"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1AB6F-D6DD-4D74-ADC6-9EA0C3A33A94}">
      <dsp:nvSpPr>
        <dsp:cNvPr id="0" name=""/>
        <dsp:cNvSpPr/>
      </dsp:nvSpPr>
      <dsp:spPr>
        <a:xfrm>
          <a:off x="188551" y="3147275"/>
          <a:ext cx="1486614" cy="662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755650">
            <a:lnSpc>
              <a:spcPct val="90000"/>
            </a:lnSpc>
            <a:spcBef>
              <a:spcPct val="0"/>
            </a:spcBef>
            <a:spcAft>
              <a:spcPct val="35000"/>
            </a:spcAft>
            <a:defRPr b="1"/>
          </a:pPr>
          <a:r>
            <a:rPr lang="en-US" sz="1700" kern="1200"/>
            <a:t>31 Jan.</a:t>
          </a:r>
        </a:p>
      </dsp:txBody>
      <dsp:txXfrm>
        <a:off x="188551" y="3147275"/>
        <a:ext cx="1486614" cy="662275"/>
      </dsp:txXfrm>
    </dsp:sp>
    <dsp:sp modelId="{7BE55700-AC90-408D-972C-3FFF6B11761F}">
      <dsp:nvSpPr>
        <dsp:cNvPr id="0" name=""/>
        <dsp:cNvSpPr/>
      </dsp:nvSpPr>
      <dsp:spPr>
        <a:xfrm>
          <a:off x="0" y="2817982"/>
          <a:ext cx="5580254" cy="234433"/>
        </a:xfrm>
        <a:prstGeom prst="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E1592104-6960-4ED4-A70A-9328B03526E6}">
      <dsp:nvSpPr>
        <dsp:cNvPr id="0" name=""/>
        <dsp:cNvSpPr/>
      </dsp:nvSpPr>
      <dsp:spPr>
        <a:xfrm>
          <a:off x="114220" y="641579"/>
          <a:ext cx="1635275" cy="1175283"/>
        </a:xfrm>
        <a:prstGeom prst="rect">
          <a:avLst/>
        </a:prstGeom>
        <a:solidFill>
          <a:schemeClr val="accent5">
            <a:tint val="40000"/>
            <a:alpha val="90000"/>
            <a:hueOff val="0"/>
            <a:satOff val="0"/>
            <a:lumOff val="0"/>
            <a:alphaOff val="0"/>
          </a:schemeClr>
        </a:solidFill>
        <a:ln w="9525"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lvl="0" algn="l" defTabSz="577850">
            <a:lnSpc>
              <a:spcPct val="90000"/>
            </a:lnSpc>
            <a:spcBef>
              <a:spcPct val="0"/>
            </a:spcBef>
            <a:spcAft>
              <a:spcPct val="35000"/>
            </a:spcAft>
          </a:pPr>
          <a:r>
            <a:rPr lang="en-US" sz="1300" kern="1200"/>
            <a:t>Governor releases Executive Budget proposal numbers</a:t>
          </a:r>
        </a:p>
      </dsp:txBody>
      <dsp:txXfrm>
        <a:off x="114220" y="641579"/>
        <a:ext cx="1635275" cy="1175283"/>
      </dsp:txXfrm>
    </dsp:sp>
    <dsp:sp modelId="{7A8FBE5B-D313-4B80-A17B-EF611E2DE443}">
      <dsp:nvSpPr>
        <dsp:cNvPr id="0" name=""/>
        <dsp:cNvSpPr/>
      </dsp:nvSpPr>
      <dsp:spPr>
        <a:xfrm>
          <a:off x="931858" y="1816863"/>
          <a:ext cx="0" cy="996344"/>
        </a:xfrm>
        <a:prstGeom prst="line">
          <a:avLst/>
        </a:prstGeom>
        <a:gradFill rotWithShape="0">
          <a:gsLst>
            <a:gs pos="0">
              <a:schemeClr val="accent5">
                <a:tint val="96000"/>
                <a:lumMod val="104000"/>
              </a:schemeClr>
            </a:gs>
            <a:gs pos="100000">
              <a:schemeClr val="accent5">
                <a:shade val="98000"/>
                <a:lumMod val="94000"/>
              </a:schemeClr>
            </a:gs>
          </a:gsLst>
          <a:lin ang="5400000" scaled="0"/>
        </a:gradFill>
        <a:ln w="6350" cap="rnd" cmpd="sng" algn="ctr">
          <a:solidFill>
            <a:schemeClr val="accent5">
              <a:hueOff val="0"/>
              <a:satOff val="0"/>
              <a:lumOff val="0"/>
              <a:alphaOff val="0"/>
            </a:schemeClr>
          </a:solidFill>
          <a:prstDash val="dash"/>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9E23908D-A201-4C35-BBF8-C0B82EC74052}">
      <dsp:nvSpPr>
        <dsp:cNvPr id="0" name=""/>
        <dsp:cNvSpPr/>
      </dsp:nvSpPr>
      <dsp:spPr>
        <a:xfrm>
          <a:off x="1117685" y="2051297"/>
          <a:ext cx="1486614" cy="662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lvl="0" algn="ctr" defTabSz="755650">
            <a:lnSpc>
              <a:spcPct val="90000"/>
            </a:lnSpc>
            <a:spcBef>
              <a:spcPct val="0"/>
            </a:spcBef>
            <a:spcAft>
              <a:spcPct val="35000"/>
            </a:spcAft>
            <a:defRPr b="1"/>
          </a:pPr>
          <a:r>
            <a:rPr lang="en-US" sz="1700" kern="1200"/>
            <a:t>3 Feb.</a:t>
          </a:r>
        </a:p>
      </dsp:txBody>
      <dsp:txXfrm>
        <a:off x="1117685" y="2051297"/>
        <a:ext cx="1486614" cy="662275"/>
      </dsp:txXfrm>
    </dsp:sp>
    <dsp:sp modelId="{7A4B58D4-FE2F-4186-A83B-C53A5AD4E2DC}">
      <dsp:nvSpPr>
        <dsp:cNvPr id="0" name=""/>
        <dsp:cNvSpPr/>
      </dsp:nvSpPr>
      <dsp:spPr>
        <a:xfrm>
          <a:off x="1043354" y="4043985"/>
          <a:ext cx="1635275" cy="1354130"/>
        </a:xfrm>
        <a:prstGeom prst="rect">
          <a:avLst/>
        </a:prstGeom>
        <a:solidFill>
          <a:schemeClr val="accent5">
            <a:tint val="40000"/>
            <a:alpha val="90000"/>
            <a:hueOff val="-2986166"/>
            <a:satOff val="667"/>
            <a:lumOff val="100"/>
            <a:alphaOff val="0"/>
          </a:schemeClr>
        </a:solidFill>
        <a:ln w="9525" cap="rnd" cmpd="sng" algn="ctr">
          <a:solidFill>
            <a:schemeClr val="accent5">
              <a:tint val="40000"/>
              <a:alpha val="90000"/>
              <a:hueOff val="-2986166"/>
              <a:satOff val="667"/>
              <a:lumOff val="10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lvl="0" algn="l" defTabSz="577850">
            <a:lnSpc>
              <a:spcPct val="90000"/>
            </a:lnSpc>
            <a:spcBef>
              <a:spcPct val="0"/>
            </a:spcBef>
            <a:spcAft>
              <a:spcPct val="35000"/>
            </a:spcAft>
          </a:pPr>
          <a:r>
            <a:rPr lang="en-US" sz="1300" kern="1200"/>
            <a:t>Board of Education Work Session - Presentation of Superintendent’s Draft Budget</a:t>
          </a:r>
        </a:p>
      </dsp:txBody>
      <dsp:txXfrm>
        <a:off x="1043354" y="4043985"/>
        <a:ext cx="1635275" cy="1354130"/>
      </dsp:txXfrm>
    </dsp:sp>
    <dsp:sp modelId="{0818D706-49B8-48A8-BF8E-F89306E8644C}">
      <dsp:nvSpPr>
        <dsp:cNvPr id="0" name=""/>
        <dsp:cNvSpPr/>
      </dsp:nvSpPr>
      <dsp:spPr>
        <a:xfrm>
          <a:off x="1860992" y="3047641"/>
          <a:ext cx="0" cy="996344"/>
        </a:xfrm>
        <a:prstGeom prst="line">
          <a:avLst/>
        </a:prstGeom>
        <a:gradFill rotWithShape="0">
          <a:gsLst>
            <a:gs pos="0">
              <a:schemeClr val="accent5">
                <a:tint val="96000"/>
                <a:lumMod val="104000"/>
              </a:schemeClr>
            </a:gs>
            <a:gs pos="100000">
              <a:schemeClr val="accent5">
                <a:shade val="98000"/>
                <a:lumMod val="94000"/>
              </a:schemeClr>
            </a:gs>
          </a:gsLst>
          <a:lin ang="5400000" scaled="0"/>
        </a:gradFill>
        <a:ln w="6350" cap="rnd" cmpd="sng" algn="ctr">
          <a:solidFill>
            <a:schemeClr val="accent5">
              <a:hueOff val="-3038037"/>
              <a:satOff val="-207"/>
              <a:lumOff val="490"/>
              <a:alphaOff val="0"/>
            </a:schemeClr>
          </a:solidFill>
          <a:prstDash val="dash"/>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4B26B1B9-E8E5-428C-8034-86AC3F4DBF9F}">
      <dsp:nvSpPr>
        <dsp:cNvPr id="0" name=""/>
        <dsp:cNvSpPr/>
      </dsp:nvSpPr>
      <dsp:spPr>
        <a:xfrm>
          <a:off x="858598" y="2857163"/>
          <a:ext cx="146521" cy="146521"/>
        </a:xfrm>
        <a:prstGeom prst="ellipse">
          <a:avLst/>
        </a:prstGeom>
        <a:solidFill>
          <a:schemeClr val="lt1">
            <a:alpha val="90000"/>
            <a:hueOff val="0"/>
            <a:satOff val="0"/>
            <a:lumOff val="0"/>
            <a:alphaOff val="0"/>
          </a:schemeClr>
        </a:solidFill>
        <a:ln w="9525" cap="rnd" cmpd="sng" algn="ctr">
          <a:noFill/>
          <a:prstDash val="solid"/>
        </a:ln>
        <a:effectLst/>
      </dsp:spPr>
      <dsp:style>
        <a:lnRef idx="1">
          <a:scrgbClr r="0" g="0" b="0"/>
        </a:lnRef>
        <a:fillRef idx="1">
          <a:scrgbClr r="0" g="0" b="0"/>
        </a:fillRef>
        <a:effectRef idx="0">
          <a:scrgbClr r="0" g="0" b="0"/>
        </a:effectRef>
        <a:fontRef idx="minor"/>
      </dsp:style>
    </dsp:sp>
    <dsp:sp modelId="{DF04EE2C-D9C3-4EAA-889D-1D4F7F29A7A3}">
      <dsp:nvSpPr>
        <dsp:cNvPr id="0" name=""/>
        <dsp:cNvSpPr/>
      </dsp:nvSpPr>
      <dsp:spPr>
        <a:xfrm>
          <a:off x="1787732" y="2857163"/>
          <a:ext cx="146521" cy="146521"/>
        </a:xfrm>
        <a:prstGeom prst="ellipse">
          <a:avLst/>
        </a:prstGeom>
        <a:solidFill>
          <a:schemeClr val="lt1">
            <a:alpha val="90000"/>
            <a:hueOff val="0"/>
            <a:satOff val="0"/>
            <a:lumOff val="0"/>
            <a:alphaOff val="0"/>
          </a:schemeClr>
        </a:solidFill>
        <a:ln w="9525" cap="rnd" cmpd="sng" algn="ctr">
          <a:noFill/>
          <a:prstDash val="solid"/>
        </a:ln>
        <a:effectLst/>
      </dsp:spPr>
      <dsp:style>
        <a:lnRef idx="1">
          <a:scrgbClr r="0" g="0" b="0"/>
        </a:lnRef>
        <a:fillRef idx="1">
          <a:scrgbClr r="0" g="0" b="0"/>
        </a:fillRef>
        <a:effectRef idx="0">
          <a:scrgbClr r="0" g="0" b="0"/>
        </a:effectRef>
        <a:fontRef idx="minor"/>
      </dsp:style>
    </dsp:sp>
    <dsp:sp modelId="{F4E0924D-9A12-4E72-A2DB-3898755A30C6}">
      <dsp:nvSpPr>
        <dsp:cNvPr id="0" name=""/>
        <dsp:cNvSpPr/>
      </dsp:nvSpPr>
      <dsp:spPr>
        <a:xfrm>
          <a:off x="2046819" y="3147275"/>
          <a:ext cx="1486614" cy="662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755650">
            <a:lnSpc>
              <a:spcPct val="90000"/>
            </a:lnSpc>
            <a:spcBef>
              <a:spcPct val="0"/>
            </a:spcBef>
            <a:spcAft>
              <a:spcPct val="35000"/>
            </a:spcAft>
            <a:defRPr b="1"/>
          </a:pPr>
          <a:r>
            <a:rPr lang="en-US" sz="1700" kern="1200"/>
            <a:t>23 Feb.</a:t>
          </a:r>
        </a:p>
      </dsp:txBody>
      <dsp:txXfrm>
        <a:off x="2046819" y="3147275"/>
        <a:ext cx="1486614" cy="662275"/>
      </dsp:txXfrm>
    </dsp:sp>
    <dsp:sp modelId="{F091CA55-8D48-4836-84AF-6FAC239527B6}">
      <dsp:nvSpPr>
        <dsp:cNvPr id="0" name=""/>
        <dsp:cNvSpPr/>
      </dsp:nvSpPr>
      <dsp:spPr>
        <a:xfrm>
          <a:off x="1972489" y="641579"/>
          <a:ext cx="1635275" cy="1175283"/>
        </a:xfrm>
        <a:prstGeom prst="rect">
          <a:avLst/>
        </a:prstGeom>
        <a:solidFill>
          <a:schemeClr val="accent5">
            <a:tint val="40000"/>
            <a:alpha val="90000"/>
            <a:hueOff val="-5972333"/>
            <a:satOff val="1333"/>
            <a:lumOff val="200"/>
            <a:alphaOff val="0"/>
          </a:schemeClr>
        </a:solidFill>
        <a:ln w="9525" cap="rnd" cmpd="sng" algn="ctr">
          <a:solidFill>
            <a:schemeClr val="accent5">
              <a:tint val="40000"/>
              <a:alpha val="90000"/>
              <a:hueOff val="-5972333"/>
              <a:satOff val="1333"/>
              <a:lumOff val="20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lvl="0" algn="l" defTabSz="577850">
            <a:lnSpc>
              <a:spcPct val="90000"/>
            </a:lnSpc>
            <a:spcBef>
              <a:spcPct val="0"/>
            </a:spcBef>
            <a:spcAft>
              <a:spcPct val="35000"/>
            </a:spcAft>
          </a:pPr>
          <a:r>
            <a:rPr lang="en-US" sz="1300" kern="1200"/>
            <a:t>Board of Education Candidate Petitions Available</a:t>
          </a:r>
        </a:p>
      </dsp:txBody>
      <dsp:txXfrm>
        <a:off x="1972489" y="641579"/>
        <a:ext cx="1635275" cy="1175283"/>
      </dsp:txXfrm>
    </dsp:sp>
    <dsp:sp modelId="{C191C039-CB45-45E2-BF4A-643E593EF29E}">
      <dsp:nvSpPr>
        <dsp:cNvPr id="0" name=""/>
        <dsp:cNvSpPr/>
      </dsp:nvSpPr>
      <dsp:spPr>
        <a:xfrm>
          <a:off x="2790126" y="1816863"/>
          <a:ext cx="0" cy="996344"/>
        </a:xfrm>
        <a:prstGeom prst="line">
          <a:avLst/>
        </a:prstGeom>
        <a:gradFill rotWithShape="0">
          <a:gsLst>
            <a:gs pos="0">
              <a:schemeClr val="accent5">
                <a:tint val="96000"/>
                <a:lumMod val="104000"/>
              </a:schemeClr>
            </a:gs>
            <a:gs pos="100000">
              <a:schemeClr val="accent5">
                <a:shade val="98000"/>
                <a:lumMod val="94000"/>
              </a:schemeClr>
            </a:gs>
          </a:gsLst>
          <a:lin ang="5400000" scaled="0"/>
        </a:gradFill>
        <a:ln w="6350" cap="rnd" cmpd="sng" algn="ctr">
          <a:solidFill>
            <a:schemeClr val="accent5">
              <a:hueOff val="-6076075"/>
              <a:satOff val="-413"/>
              <a:lumOff val="981"/>
              <a:alphaOff val="0"/>
            </a:schemeClr>
          </a:solidFill>
          <a:prstDash val="dash"/>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3815E0D5-2AF1-44AD-8BAA-A2668CD31210}">
      <dsp:nvSpPr>
        <dsp:cNvPr id="0" name=""/>
        <dsp:cNvSpPr/>
      </dsp:nvSpPr>
      <dsp:spPr>
        <a:xfrm>
          <a:off x="2975953" y="2051297"/>
          <a:ext cx="1486614" cy="662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lvl="0" algn="ctr" defTabSz="755650">
            <a:lnSpc>
              <a:spcPct val="90000"/>
            </a:lnSpc>
            <a:spcBef>
              <a:spcPct val="0"/>
            </a:spcBef>
            <a:spcAft>
              <a:spcPct val="35000"/>
            </a:spcAft>
            <a:defRPr b="1"/>
          </a:pPr>
          <a:r>
            <a:rPr lang="en-US" sz="1700" kern="1200"/>
            <a:t>24 Apr.</a:t>
          </a:r>
        </a:p>
      </dsp:txBody>
      <dsp:txXfrm>
        <a:off x="2975953" y="2051297"/>
        <a:ext cx="1486614" cy="662275"/>
      </dsp:txXfrm>
    </dsp:sp>
    <dsp:sp modelId="{8AA9904F-0E06-4B6E-BDD0-EB30D498565B}">
      <dsp:nvSpPr>
        <dsp:cNvPr id="0" name=""/>
        <dsp:cNvSpPr/>
      </dsp:nvSpPr>
      <dsp:spPr>
        <a:xfrm>
          <a:off x="2901623" y="4043985"/>
          <a:ext cx="1635275" cy="1175283"/>
        </a:xfrm>
        <a:prstGeom prst="rect">
          <a:avLst/>
        </a:prstGeom>
        <a:solidFill>
          <a:schemeClr val="accent5">
            <a:tint val="40000"/>
            <a:alpha val="90000"/>
            <a:hueOff val="-8958499"/>
            <a:satOff val="2000"/>
            <a:lumOff val="301"/>
            <a:alphaOff val="0"/>
          </a:schemeClr>
        </a:solidFill>
        <a:ln w="9525" cap="rnd" cmpd="sng" algn="ctr">
          <a:solidFill>
            <a:schemeClr val="accent5">
              <a:tint val="40000"/>
              <a:alpha val="90000"/>
              <a:hueOff val="-8958499"/>
              <a:satOff val="2000"/>
              <a:lumOff val="30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lvl="0" algn="l" defTabSz="577850">
            <a:lnSpc>
              <a:spcPct val="90000"/>
            </a:lnSpc>
            <a:spcBef>
              <a:spcPct val="0"/>
            </a:spcBef>
            <a:spcAft>
              <a:spcPct val="35000"/>
            </a:spcAft>
          </a:pPr>
          <a:r>
            <a:rPr lang="en-US" sz="1300" kern="1200"/>
            <a:t>Final date for adoption of the property tax report card by BOE</a:t>
          </a:r>
        </a:p>
      </dsp:txBody>
      <dsp:txXfrm>
        <a:off x="2901623" y="4043985"/>
        <a:ext cx="1635275" cy="1175283"/>
      </dsp:txXfrm>
    </dsp:sp>
    <dsp:sp modelId="{AD646DA1-2032-475B-BBC7-A8D22664AF75}">
      <dsp:nvSpPr>
        <dsp:cNvPr id="0" name=""/>
        <dsp:cNvSpPr/>
      </dsp:nvSpPr>
      <dsp:spPr>
        <a:xfrm>
          <a:off x="3719261" y="3047641"/>
          <a:ext cx="0" cy="996344"/>
        </a:xfrm>
        <a:prstGeom prst="line">
          <a:avLst/>
        </a:prstGeom>
        <a:gradFill rotWithShape="0">
          <a:gsLst>
            <a:gs pos="0">
              <a:schemeClr val="accent5">
                <a:tint val="96000"/>
                <a:lumMod val="104000"/>
              </a:schemeClr>
            </a:gs>
            <a:gs pos="100000">
              <a:schemeClr val="accent5">
                <a:shade val="98000"/>
                <a:lumMod val="94000"/>
              </a:schemeClr>
            </a:gs>
          </a:gsLst>
          <a:lin ang="5400000" scaled="0"/>
        </a:gradFill>
        <a:ln w="6350" cap="rnd" cmpd="sng" algn="ctr">
          <a:solidFill>
            <a:schemeClr val="accent5">
              <a:hueOff val="-9114112"/>
              <a:satOff val="-620"/>
              <a:lumOff val="1471"/>
              <a:alphaOff val="0"/>
            </a:schemeClr>
          </a:solidFill>
          <a:prstDash val="dash"/>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523B3275-1CC1-4AF3-B8CE-9A1362EBF15C}">
      <dsp:nvSpPr>
        <dsp:cNvPr id="0" name=""/>
        <dsp:cNvSpPr/>
      </dsp:nvSpPr>
      <dsp:spPr>
        <a:xfrm>
          <a:off x="2716866" y="2857163"/>
          <a:ext cx="146521" cy="146521"/>
        </a:xfrm>
        <a:prstGeom prst="ellipse">
          <a:avLst/>
        </a:prstGeom>
        <a:solidFill>
          <a:schemeClr val="lt1">
            <a:alpha val="90000"/>
            <a:hueOff val="0"/>
            <a:satOff val="0"/>
            <a:lumOff val="0"/>
            <a:alphaOff val="0"/>
          </a:schemeClr>
        </a:solidFill>
        <a:ln w="9525" cap="rnd" cmpd="sng" algn="ctr">
          <a:noFill/>
          <a:prstDash val="solid"/>
        </a:ln>
        <a:effectLst/>
      </dsp:spPr>
      <dsp:style>
        <a:lnRef idx="1">
          <a:scrgbClr r="0" g="0" b="0"/>
        </a:lnRef>
        <a:fillRef idx="1">
          <a:scrgbClr r="0" g="0" b="0"/>
        </a:fillRef>
        <a:effectRef idx="0">
          <a:scrgbClr r="0" g="0" b="0"/>
        </a:effectRef>
        <a:fontRef idx="minor"/>
      </dsp:style>
    </dsp:sp>
    <dsp:sp modelId="{4FF5D773-855B-490C-B333-89632B30BF6A}">
      <dsp:nvSpPr>
        <dsp:cNvPr id="0" name=""/>
        <dsp:cNvSpPr/>
      </dsp:nvSpPr>
      <dsp:spPr>
        <a:xfrm>
          <a:off x="3646000" y="2857163"/>
          <a:ext cx="146521" cy="146521"/>
        </a:xfrm>
        <a:prstGeom prst="ellipse">
          <a:avLst/>
        </a:prstGeom>
        <a:solidFill>
          <a:schemeClr val="lt1">
            <a:alpha val="90000"/>
            <a:hueOff val="0"/>
            <a:satOff val="0"/>
            <a:lumOff val="0"/>
            <a:alphaOff val="0"/>
          </a:schemeClr>
        </a:solidFill>
        <a:ln w="9525" cap="rnd" cmpd="sng" algn="ctr">
          <a:noFill/>
          <a:prstDash val="solid"/>
        </a:ln>
        <a:effectLst/>
      </dsp:spPr>
      <dsp:style>
        <a:lnRef idx="1">
          <a:scrgbClr r="0" g="0" b="0"/>
        </a:lnRef>
        <a:fillRef idx="1">
          <a:scrgbClr r="0" g="0" b="0"/>
        </a:fillRef>
        <a:effectRef idx="0">
          <a:scrgbClr r="0" g="0" b="0"/>
        </a:effectRef>
        <a:fontRef idx="minor"/>
      </dsp:style>
    </dsp:sp>
    <dsp:sp modelId="{B6231C21-042C-454A-9EF8-1989844C22F2}">
      <dsp:nvSpPr>
        <dsp:cNvPr id="0" name=""/>
        <dsp:cNvSpPr/>
      </dsp:nvSpPr>
      <dsp:spPr>
        <a:xfrm>
          <a:off x="3905087" y="3147275"/>
          <a:ext cx="1486614" cy="662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lvl="0" algn="ctr" defTabSz="755650">
            <a:lnSpc>
              <a:spcPct val="90000"/>
            </a:lnSpc>
            <a:spcBef>
              <a:spcPct val="0"/>
            </a:spcBef>
            <a:spcAft>
              <a:spcPct val="35000"/>
            </a:spcAft>
            <a:defRPr b="1"/>
          </a:pPr>
          <a:r>
            <a:rPr lang="en-US" sz="1700" kern="1200"/>
            <a:t>1 Mar.</a:t>
          </a:r>
        </a:p>
      </dsp:txBody>
      <dsp:txXfrm>
        <a:off x="3905087" y="3147275"/>
        <a:ext cx="1486614" cy="662275"/>
      </dsp:txXfrm>
    </dsp:sp>
    <dsp:sp modelId="{6E1BF936-7429-41D4-AB3B-30442C18C7DE}">
      <dsp:nvSpPr>
        <dsp:cNvPr id="0" name=""/>
        <dsp:cNvSpPr/>
      </dsp:nvSpPr>
      <dsp:spPr>
        <a:xfrm>
          <a:off x="3830757" y="462732"/>
          <a:ext cx="1635275" cy="1354130"/>
        </a:xfrm>
        <a:prstGeom prst="rect">
          <a:avLst/>
        </a:prstGeom>
        <a:solidFill>
          <a:schemeClr val="accent5">
            <a:tint val="40000"/>
            <a:alpha val="90000"/>
            <a:hueOff val="-11944666"/>
            <a:satOff val="2667"/>
            <a:lumOff val="401"/>
            <a:alphaOff val="0"/>
          </a:schemeClr>
        </a:solidFill>
        <a:ln w="9525" cap="rnd" cmpd="sng" algn="ctr">
          <a:solidFill>
            <a:schemeClr val="accent5">
              <a:tint val="40000"/>
              <a:alpha val="90000"/>
              <a:hueOff val="-11944666"/>
              <a:satOff val="2667"/>
              <a:lumOff val="40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lvl="0" algn="l" defTabSz="577850">
            <a:lnSpc>
              <a:spcPct val="90000"/>
            </a:lnSpc>
            <a:spcBef>
              <a:spcPct val="0"/>
            </a:spcBef>
            <a:spcAft>
              <a:spcPct val="35000"/>
            </a:spcAft>
          </a:pPr>
          <a:r>
            <a:rPr lang="en-US" sz="1300" kern="1200"/>
            <a:t>(2/27/26): Submission of 2026 - 2027 Tax Levy Limit Calculation to NYS Comptroller</a:t>
          </a:r>
        </a:p>
      </dsp:txBody>
      <dsp:txXfrm>
        <a:off x="3830757" y="462732"/>
        <a:ext cx="1635275" cy="1354130"/>
      </dsp:txXfrm>
    </dsp:sp>
    <dsp:sp modelId="{C9454F69-B142-41A3-A35A-275324DB6AA6}">
      <dsp:nvSpPr>
        <dsp:cNvPr id="0" name=""/>
        <dsp:cNvSpPr/>
      </dsp:nvSpPr>
      <dsp:spPr>
        <a:xfrm>
          <a:off x="4648395" y="1816863"/>
          <a:ext cx="0" cy="996344"/>
        </a:xfrm>
        <a:prstGeom prst="line">
          <a:avLst/>
        </a:prstGeom>
        <a:gradFill rotWithShape="0">
          <a:gsLst>
            <a:gs pos="0">
              <a:schemeClr val="accent5">
                <a:tint val="96000"/>
                <a:lumMod val="104000"/>
              </a:schemeClr>
            </a:gs>
            <a:gs pos="100000">
              <a:schemeClr val="accent5">
                <a:shade val="98000"/>
                <a:lumMod val="94000"/>
              </a:schemeClr>
            </a:gs>
          </a:gsLst>
          <a:lin ang="5400000" scaled="0"/>
        </a:gradFill>
        <a:ln w="6350" cap="rnd" cmpd="sng" algn="ctr">
          <a:solidFill>
            <a:schemeClr val="accent5">
              <a:hueOff val="-12152150"/>
              <a:satOff val="-826"/>
              <a:lumOff val="1961"/>
              <a:alphaOff val="0"/>
            </a:schemeClr>
          </a:solidFill>
          <a:prstDash val="dash"/>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68DD420D-02E9-4C05-8CFF-791154603996}">
      <dsp:nvSpPr>
        <dsp:cNvPr id="0" name=""/>
        <dsp:cNvSpPr/>
      </dsp:nvSpPr>
      <dsp:spPr>
        <a:xfrm>
          <a:off x="4575134" y="2857163"/>
          <a:ext cx="146521" cy="146521"/>
        </a:xfrm>
        <a:prstGeom prst="ellipse">
          <a:avLst/>
        </a:prstGeom>
        <a:solidFill>
          <a:schemeClr val="lt1">
            <a:alpha val="90000"/>
            <a:hueOff val="0"/>
            <a:satOff val="0"/>
            <a:lumOff val="0"/>
            <a:alphaOff val="0"/>
          </a:schemeClr>
        </a:solidFill>
        <a:ln w="9525" cap="rnd" cmpd="sng" algn="ctr">
          <a:no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xmlns="">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xmlns="">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xmlns="">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3011595" cy="461489"/>
          </a:xfrm>
          <a:prstGeom prst="rect">
            <a:avLst/>
          </a:prstGeom>
          <a:noFill/>
          <a:ln>
            <a:noFill/>
          </a:ln>
        </p:spPr>
        <p:txBody>
          <a:bodyPr spcFirstLastPara="1" wrap="square" lIns="92475" tIns="46225" rIns="92475" bIns="46225"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36910" y="1"/>
            <a:ext cx="3011595" cy="461489"/>
          </a:xfrm>
          <a:prstGeom prst="rect">
            <a:avLst/>
          </a:prstGeom>
          <a:noFill/>
          <a:ln>
            <a:noFill/>
          </a:ln>
        </p:spPr>
        <p:txBody>
          <a:bodyPr spcFirstLastPara="1" wrap="square" lIns="92475" tIns="46225" rIns="92475" bIns="46225" anchor="t" anchorCtr="0">
            <a:noAutofit/>
          </a:bodyPr>
          <a:lstStyle>
            <a:lvl1pPr marR="0" lvl="0" algn="r"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4380" y="4386507"/>
            <a:ext cx="5561317" cy="4156548"/>
          </a:xfrm>
          <a:prstGeom prst="rect">
            <a:avLst/>
          </a:prstGeom>
          <a:noFill/>
          <a:ln>
            <a:noFill/>
          </a:ln>
        </p:spPr>
        <p:txBody>
          <a:bodyPr spcFirstLastPara="1" wrap="square" lIns="92475" tIns="46225" rIns="92475" bIns="46225"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773013"/>
            <a:ext cx="3011595" cy="461489"/>
          </a:xfrm>
          <a:prstGeom prst="rect">
            <a:avLst/>
          </a:prstGeom>
          <a:noFill/>
          <a:ln>
            <a:noFill/>
          </a:ln>
        </p:spPr>
        <p:txBody>
          <a:bodyPr spcFirstLastPara="1" wrap="square" lIns="92475" tIns="46225" rIns="92475" bIns="46225" anchor="b"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36910" y="8773013"/>
            <a:ext cx="3011595" cy="461489"/>
          </a:xfrm>
          <a:prstGeom prst="rect">
            <a:avLst/>
          </a:prstGeom>
          <a:noFill/>
          <a:ln>
            <a:noFill/>
          </a:ln>
        </p:spPr>
        <p:txBody>
          <a:bodyPr spcFirstLastPara="1" wrap="square" lIns="92475" tIns="46225" rIns="92475" bIns="46225" anchor="b" anchorCtr="0">
            <a:noAutofit/>
          </a:bodyPr>
          <a:lstStyle/>
          <a:p>
            <a:pPr marL="0" marR="0" lvl="0" indent="0" algn="r" rtl="0">
              <a:spcBef>
                <a:spcPts val="0"/>
              </a:spcBef>
              <a:spcAft>
                <a:spcPts val="0"/>
              </a:spcAft>
              <a:buNone/>
            </a:pPr>
            <a:fld id="{00000000-1234-1234-1234-123412341234}" type="slidenum">
              <a:rPr lang="en-US" sz="1100" b="0" i="0" u="none" strike="noStrike" cap="none">
                <a:solidFill>
                  <a:schemeClr val="dk1"/>
                </a:solidFill>
                <a:latin typeface="Calibri"/>
                <a:ea typeface="Calibri"/>
                <a:cs typeface="Calibri"/>
                <a:sym typeface="Calibri"/>
              </a:rPr>
              <a:t>‹#›</a:t>
            </a:fld>
            <a:endParaRPr sz="11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3: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8" name="Google Shape;98;p13:notes"/>
          <p:cNvSpPr txBox="1">
            <a:spLocks noGrp="1"/>
          </p:cNvSpPr>
          <p:nvPr>
            <p:ph type="body" idx="1"/>
          </p:nvPr>
        </p:nvSpPr>
        <p:spPr>
          <a:xfrm>
            <a:off x="694380" y="4386507"/>
            <a:ext cx="5561317" cy="4156548"/>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endParaRPr dirty="0"/>
          </a:p>
        </p:txBody>
      </p:sp>
      <p:sp>
        <p:nvSpPr>
          <p:cNvPr id="99" name="Google Shape;99;p13:notes"/>
          <p:cNvSpPr txBox="1">
            <a:spLocks noGrp="1"/>
          </p:cNvSpPr>
          <p:nvPr>
            <p:ph type="sldNum" idx="12"/>
          </p:nvPr>
        </p:nvSpPr>
        <p:spPr>
          <a:xfrm>
            <a:off x="3936910" y="8773013"/>
            <a:ext cx="3011595" cy="461489"/>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sz="1100">
                <a:solidFill>
                  <a:schemeClr val="dk1"/>
                </a:solidFill>
                <a:latin typeface="Calibri"/>
                <a:ea typeface="Calibri"/>
                <a:cs typeface="Calibri"/>
                <a:sym typeface="Calibri"/>
              </a:rPr>
              <a:t>1</a:t>
            </a:fld>
            <a:endParaRPr sz="11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7768C149-F0AC-CA97-5BE6-D2D0EA95CEBC}"/>
            </a:ext>
          </a:extLst>
        </p:cNvPr>
        <p:cNvGrpSpPr/>
        <p:nvPr/>
      </p:nvGrpSpPr>
      <p:grpSpPr>
        <a:xfrm>
          <a:off x="0" y="0"/>
          <a:ext cx="0" cy="0"/>
          <a:chOff x="0" y="0"/>
          <a:chExt cx="0" cy="0"/>
        </a:xfrm>
      </p:grpSpPr>
      <p:sp>
        <p:nvSpPr>
          <p:cNvPr id="145" name="Google Shape;145;g321ae1a86b5_0_33:notes">
            <a:extLst>
              <a:ext uri="{FF2B5EF4-FFF2-40B4-BE49-F238E27FC236}">
                <a16:creationId xmlns:a16="http://schemas.microsoft.com/office/drawing/2014/main" id="{F417303C-8C2F-C26A-A10D-27006DD53671}"/>
              </a:ext>
            </a:extLst>
          </p:cNvPr>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6" name="Google Shape;146;g321ae1a86b5_0_33:notes">
            <a:extLst>
              <a:ext uri="{FF2B5EF4-FFF2-40B4-BE49-F238E27FC236}">
                <a16:creationId xmlns:a16="http://schemas.microsoft.com/office/drawing/2014/main" id="{1BDFD3DD-11D3-D86E-C4DF-307BFDC3B614}"/>
              </a:ext>
            </a:extLst>
          </p:cNvPr>
          <p:cNvSpPr txBox="1">
            <a:spLocks noGrp="1"/>
          </p:cNvSpPr>
          <p:nvPr>
            <p:ph type="body" idx="1"/>
          </p:nvPr>
        </p:nvSpPr>
        <p:spPr>
          <a:xfrm>
            <a:off x="694380" y="4386507"/>
            <a:ext cx="5561400" cy="4156500"/>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r>
              <a:rPr lang="en-US" b="0" dirty="0"/>
              <a:t>What does a rollover budget mean?  Starting and bringing forward same budget appropriations as prior year.  Applying cost assumptions such as estimated COLA for items such as utilities</a:t>
            </a:r>
          </a:p>
          <a:p>
            <a:pPr marL="0" lvl="0" indent="0" algn="l" rtl="0">
              <a:lnSpc>
                <a:spcPct val="100000"/>
              </a:lnSpc>
              <a:spcBef>
                <a:spcPts val="0"/>
              </a:spcBef>
              <a:spcAft>
                <a:spcPts val="0"/>
              </a:spcAft>
              <a:buSzPts val="1400"/>
              <a:buNone/>
            </a:pPr>
            <a:r>
              <a:rPr lang="en-US" b="0" dirty="0"/>
              <a:t>Accounting for all current positions in place – this does not account for current notices of resignations recently received.  District anticipates to realize cost savings with relation to these retirements</a:t>
            </a:r>
            <a:endParaRPr b="0" dirty="0"/>
          </a:p>
        </p:txBody>
      </p:sp>
      <p:sp>
        <p:nvSpPr>
          <p:cNvPr id="147" name="Google Shape;147;g321ae1a86b5_0_33:notes">
            <a:extLst>
              <a:ext uri="{FF2B5EF4-FFF2-40B4-BE49-F238E27FC236}">
                <a16:creationId xmlns:a16="http://schemas.microsoft.com/office/drawing/2014/main" id="{C5D1FC82-2C18-323F-D451-7E70B98ADC48}"/>
              </a:ext>
            </a:extLst>
          </p:cNvPr>
          <p:cNvSpPr txBox="1">
            <a:spLocks noGrp="1"/>
          </p:cNvSpPr>
          <p:nvPr>
            <p:ph type="sldNum" idx="12"/>
          </p:nvPr>
        </p:nvSpPr>
        <p:spPr>
          <a:xfrm>
            <a:off x="3936910" y="8773013"/>
            <a:ext cx="3011700" cy="461400"/>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sz="1100">
                <a:solidFill>
                  <a:schemeClr val="dk1"/>
                </a:solidFill>
                <a:latin typeface="Calibri"/>
                <a:ea typeface="Calibri"/>
                <a:cs typeface="Calibri"/>
                <a:sym typeface="Calibri"/>
              </a:rPr>
              <a:t>11</a:t>
            </a:fld>
            <a:endParaRPr sz="11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8781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A8A0CED7-B666-CDE5-60A6-B34031E61CB2}"/>
            </a:ext>
          </a:extLst>
        </p:cNvPr>
        <p:cNvGrpSpPr/>
        <p:nvPr/>
      </p:nvGrpSpPr>
      <p:grpSpPr>
        <a:xfrm>
          <a:off x="0" y="0"/>
          <a:ext cx="0" cy="0"/>
          <a:chOff x="0" y="0"/>
          <a:chExt cx="0" cy="0"/>
        </a:xfrm>
      </p:grpSpPr>
      <p:sp>
        <p:nvSpPr>
          <p:cNvPr id="145" name="Google Shape;145;g321ae1a86b5_0_33:notes">
            <a:extLst>
              <a:ext uri="{FF2B5EF4-FFF2-40B4-BE49-F238E27FC236}">
                <a16:creationId xmlns:a16="http://schemas.microsoft.com/office/drawing/2014/main" id="{856C999A-4A04-B5D1-B676-5CFBAFD70A45}"/>
              </a:ext>
            </a:extLst>
          </p:cNvPr>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6" name="Google Shape;146;g321ae1a86b5_0_33:notes">
            <a:extLst>
              <a:ext uri="{FF2B5EF4-FFF2-40B4-BE49-F238E27FC236}">
                <a16:creationId xmlns:a16="http://schemas.microsoft.com/office/drawing/2014/main" id="{8A633DDF-2260-6BB2-079B-492B23AA375A}"/>
              </a:ext>
            </a:extLst>
          </p:cNvPr>
          <p:cNvSpPr txBox="1">
            <a:spLocks noGrp="1"/>
          </p:cNvSpPr>
          <p:nvPr>
            <p:ph type="body" idx="1"/>
          </p:nvPr>
        </p:nvSpPr>
        <p:spPr>
          <a:xfrm>
            <a:off x="694380" y="4386507"/>
            <a:ext cx="5561400" cy="4156500"/>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r>
              <a:rPr lang="en-US" b="0" dirty="0"/>
              <a:t>What does a rollover budget mean?  Starting and bringing forward same budget appropriations as prior year.  Applying cost assumptions such as estimated COLA for items such as utilities</a:t>
            </a:r>
          </a:p>
          <a:p>
            <a:pPr marL="0" lvl="0" indent="0" algn="l" rtl="0">
              <a:lnSpc>
                <a:spcPct val="100000"/>
              </a:lnSpc>
              <a:spcBef>
                <a:spcPts val="0"/>
              </a:spcBef>
              <a:spcAft>
                <a:spcPts val="0"/>
              </a:spcAft>
              <a:buSzPts val="1400"/>
              <a:buNone/>
            </a:pPr>
            <a:r>
              <a:rPr lang="en-US" b="0" dirty="0"/>
              <a:t>Accounting for all current positions in place – this does not account for current notices of resignations recently received.  District anticipates to realize cost savings with relation to these retirements</a:t>
            </a:r>
          </a:p>
          <a:p>
            <a:pPr marL="0" lvl="0" indent="0" algn="l" rtl="0">
              <a:lnSpc>
                <a:spcPct val="100000"/>
              </a:lnSpc>
              <a:spcBef>
                <a:spcPts val="0"/>
              </a:spcBef>
              <a:spcAft>
                <a:spcPts val="0"/>
              </a:spcAft>
              <a:buSzPts val="1400"/>
              <a:buNone/>
            </a:pPr>
            <a:r>
              <a:rPr lang="en-US" b="0" dirty="0"/>
              <a:t>Chapter 97 projects building aid projections for these projects will no longer include potential aid for these projects until the FCR, SA-139 and CSC have been submitted as well as 18 months after the CAD.  Any of these submitted after the November data base, will not show in Governor’s executive budget.  Items submitted in time for the February 15</a:t>
            </a:r>
            <a:r>
              <a:rPr lang="en-US" b="0" baseline="30000" dirty="0"/>
              <a:t>th</a:t>
            </a:r>
            <a:r>
              <a:rPr lang="en-US" b="0" dirty="0"/>
              <a:t> data base will be reflected in subsequent aid runs.</a:t>
            </a:r>
          </a:p>
        </p:txBody>
      </p:sp>
      <p:sp>
        <p:nvSpPr>
          <p:cNvPr id="147" name="Google Shape;147;g321ae1a86b5_0_33:notes">
            <a:extLst>
              <a:ext uri="{FF2B5EF4-FFF2-40B4-BE49-F238E27FC236}">
                <a16:creationId xmlns:a16="http://schemas.microsoft.com/office/drawing/2014/main" id="{E7FF6901-55D7-4C0E-0ACB-063E9B91A593}"/>
              </a:ext>
            </a:extLst>
          </p:cNvPr>
          <p:cNvSpPr txBox="1">
            <a:spLocks noGrp="1"/>
          </p:cNvSpPr>
          <p:nvPr>
            <p:ph type="sldNum" idx="12"/>
          </p:nvPr>
        </p:nvSpPr>
        <p:spPr>
          <a:xfrm>
            <a:off x="3936910" y="8773013"/>
            <a:ext cx="3011700" cy="461400"/>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sz="1100">
                <a:solidFill>
                  <a:schemeClr val="dk1"/>
                </a:solidFill>
                <a:latin typeface="Calibri"/>
                <a:ea typeface="Calibri"/>
                <a:cs typeface="Calibri"/>
                <a:sym typeface="Calibri"/>
              </a:rPr>
              <a:t>12</a:t>
            </a:fld>
            <a:endParaRPr sz="11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31895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EA5D452B-F72D-C69E-CD60-9D98A1AA0FED}"/>
            </a:ext>
          </a:extLst>
        </p:cNvPr>
        <p:cNvGrpSpPr/>
        <p:nvPr/>
      </p:nvGrpSpPr>
      <p:grpSpPr>
        <a:xfrm>
          <a:off x="0" y="0"/>
          <a:ext cx="0" cy="0"/>
          <a:chOff x="0" y="0"/>
          <a:chExt cx="0" cy="0"/>
        </a:xfrm>
      </p:grpSpPr>
      <p:sp>
        <p:nvSpPr>
          <p:cNvPr id="145" name="Google Shape;145;g321ae1a86b5_0_33:notes">
            <a:extLst>
              <a:ext uri="{FF2B5EF4-FFF2-40B4-BE49-F238E27FC236}">
                <a16:creationId xmlns:a16="http://schemas.microsoft.com/office/drawing/2014/main" id="{7162FD0E-F782-DC08-B826-A6F6C4B7DA22}"/>
              </a:ext>
            </a:extLst>
          </p:cNvPr>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6" name="Google Shape;146;g321ae1a86b5_0_33:notes">
            <a:extLst>
              <a:ext uri="{FF2B5EF4-FFF2-40B4-BE49-F238E27FC236}">
                <a16:creationId xmlns:a16="http://schemas.microsoft.com/office/drawing/2014/main" id="{089AE7B0-9991-EA0D-C5F4-587BBFBA3E98}"/>
              </a:ext>
            </a:extLst>
          </p:cNvPr>
          <p:cNvSpPr txBox="1">
            <a:spLocks noGrp="1"/>
          </p:cNvSpPr>
          <p:nvPr>
            <p:ph type="body" idx="1"/>
          </p:nvPr>
        </p:nvSpPr>
        <p:spPr>
          <a:xfrm>
            <a:off x="694380" y="4386507"/>
            <a:ext cx="5561400" cy="4156500"/>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r>
              <a:rPr lang="en-US" b="0" dirty="0"/>
              <a:t>What does a rollover budget mean?  Starting and bringing forward same budget appropriations as prior year.  Applying cost assumptions such as estimated COLA for items such as utilities</a:t>
            </a:r>
          </a:p>
          <a:p>
            <a:pPr marL="0" lvl="0" indent="0" algn="l" rtl="0">
              <a:lnSpc>
                <a:spcPct val="100000"/>
              </a:lnSpc>
              <a:spcBef>
                <a:spcPts val="0"/>
              </a:spcBef>
              <a:spcAft>
                <a:spcPts val="0"/>
              </a:spcAft>
              <a:buSzPts val="1400"/>
              <a:buNone/>
            </a:pPr>
            <a:r>
              <a:rPr lang="en-US" b="0" dirty="0"/>
              <a:t>Accounting for all current positions in place – this does not account for current notices of resignations recently received.  District anticipates to realize cost savings with relation to these retirements</a:t>
            </a:r>
          </a:p>
          <a:p>
            <a:pPr marL="0" lvl="0" indent="0" algn="l" rtl="0">
              <a:lnSpc>
                <a:spcPct val="100000"/>
              </a:lnSpc>
              <a:spcBef>
                <a:spcPts val="0"/>
              </a:spcBef>
              <a:spcAft>
                <a:spcPts val="0"/>
              </a:spcAft>
              <a:buSzPts val="1400"/>
              <a:buNone/>
            </a:pPr>
            <a:r>
              <a:rPr lang="en-US" b="0" dirty="0"/>
              <a:t>Debt Service increase includes financing costs of capital project for bonding as project nears completion</a:t>
            </a:r>
            <a:endParaRPr b="0" dirty="0"/>
          </a:p>
        </p:txBody>
      </p:sp>
      <p:sp>
        <p:nvSpPr>
          <p:cNvPr id="147" name="Google Shape;147;g321ae1a86b5_0_33:notes">
            <a:extLst>
              <a:ext uri="{FF2B5EF4-FFF2-40B4-BE49-F238E27FC236}">
                <a16:creationId xmlns:a16="http://schemas.microsoft.com/office/drawing/2014/main" id="{66FCEEFE-64EB-0819-F707-B775AC2DE064}"/>
              </a:ext>
            </a:extLst>
          </p:cNvPr>
          <p:cNvSpPr txBox="1">
            <a:spLocks noGrp="1"/>
          </p:cNvSpPr>
          <p:nvPr>
            <p:ph type="sldNum" idx="12"/>
          </p:nvPr>
        </p:nvSpPr>
        <p:spPr>
          <a:xfrm>
            <a:off x="3936910" y="8773013"/>
            <a:ext cx="3011700" cy="461400"/>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sz="1100">
                <a:solidFill>
                  <a:schemeClr val="dk1"/>
                </a:solidFill>
                <a:latin typeface="Calibri"/>
                <a:ea typeface="Calibri"/>
                <a:cs typeface="Calibri"/>
                <a:sym typeface="Calibri"/>
              </a:rPr>
              <a:t>13</a:t>
            </a:fld>
            <a:endParaRPr sz="11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3033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EF05DB1D-441B-8F6C-DD0F-E4A88ABF8784}"/>
            </a:ext>
          </a:extLst>
        </p:cNvPr>
        <p:cNvGrpSpPr/>
        <p:nvPr/>
      </p:nvGrpSpPr>
      <p:grpSpPr>
        <a:xfrm>
          <a:off x="0" y="0"/>
          <a:ext cx="0" cy="0"/>
          <a:chOff x="0" y="0"/>
          <a:chExt cx="0" cy="0"/>
        </a:xfrm>
      </p:grpSpPr>
      <p:sp>
        <p:nvSpPr>
          <p:cNvPr id="145" name="Google Shape;145;g321ae1a86b5_0_33:notes">
            <a:extLst>
              <a:ext uri="{FF2B5EF4-FFF2-40B4-BE49-F238E27FC236}">
                <a16:creationId xmlns:a16="http://schemas.microsoft.com/office/drawing/2014/main" id="{2CB8988F-6F6C-8E90-ED63-2AF19A939BE1}"/>
              </a:ext>
            </a:extLst>
          </p:cNvPr>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6" name="Google Shape;146;g321ae1a86b5_0_33:notes">
            <a:extLst>
              <a:ext uri="{FF2B5EF4-FFF2-40B4-BE49-F238E27FC236}">
                <a16:creationId xmlns:a16="http://schemas.microsoft.com/office/drawing/2014/main" id="{15F3D718-EAD0-527F-3482-9807A3D24F25}"/>
              </a:ext>
            </a:extLst>
          </p:cNvPr>
          <p:cNvSpPr txBox="1">
            <a:spLocks noGrp="1"/>
          </p:cNvSpPr>
          <p:nvPr>
            <p:ph type="body" idx="1"/>
          </p:nvPr>
        </p:nvSpPr>
        <p:spPr>
          <a:xfrm>
            <a:off x="694380" y="4386507"/>
            <a:ext cx="5561400" cy="4156500"/>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endParaRPr b="0" dirty="0"/>
          </a:p>
        </p:txBody>
      </p:sp>
      <p:sp>
        <p:nvSpPr>
          <p:cNvPr id="147" name="Google Shape;147;g321ae1a86b5_0_33:notes">
            <a:extLst>
              <a:ext uri="{FF2B5EF4-FFF2-40B4-BE49-F238E27FC236}">
                <a16:creationId xmlns:a16="http://schemas.microsoft.com/office/drawing/2014/main" id="{99BA7FBC-24CE-329A-4C37-26A1B9C9FCAB}"/>
              </a:ext>
            </a:extLst>
          </p:cNvPr>
          <p:cNvSpPr txBox="1">
            <a:spLocks noGrp="1"/>
          </p:cNvSpPr>
          <p:nvPr>
            <p:ph type="sldNum" idx="12"/>
          </p:nvPr>
        </p:nvSpPr>
        <p:spPr>
          <a:xfrm>
            <a:off x="3936910" y="8773013"/>
            <a:ext cx="3011700" cy="461400"/>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sz="1100">
                <a:solidFill>
                  <a:schemeClr val="dk1"/>
                </a:solidFill>
                <a:latin typeface="Calibri"/>
                <a:ea typeface="Calibri"/>
                <a:cs typeface="Calibri"/>
                <a:sym typeface="Calibri"/>
              </a:rPr>
              <a:t>14</a:t>
            </a:fld>
            <a:endParaRPr sz="11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7395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4008A7D1-F5D7-3B0E-D6FA-07EE0202440E}"/>
            </a:ext>
          </a:extLst>
        </p:cNvPr>
        <p:cNvGrpSpPr/>
        <p:nvPr/>
      </p:nvGrpSpPr>
      <p:grpSpPr>
        <a:xfrm>
          <a:off x="0" y="0"/>
          <a:ext cx="0" cy="0"/>
          <a:chOff x="0" y="0"/>
          <a:chExt cx="0" cy="0"/>
        </a:xfrm>
      </p:grpSpPr>
      <p:sp>
        <p:nvSpPr>
          <p:cNvPr id="145" name="Google Shape;145;g321ae1a86b5_0_33:notes">
            <a:extLst>
              <a:ext uri="{FF2B5EF4-FFF2-40B4-BE49-F238E27FC236}">
                <a16:creationId xmlns:a16="http://schemas.microsoft.com/office/drawing/2014/main" id="{5F44E535-8ADA-57EF-9D8A-B51946E91D1E}"/>
              </a:ext>
            </a:extLst>
          </p:cNvPr>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6" name="Google Shape;146;g321ae1a86b5_0_33:notes">
            <a:extLst>
              <a:ext uri="{FF2B5EF4-FFF2-40B4-BE49-F238E27FC236}">
                <a16:creationId xmlns:a16="http://schemas.microsoft.com/office/drawing/2014/main" id="{619EDECC-3148-615F-436C-95A3C86D8A9E}"/>
              </a:ext>
            </a:extLst>
          </p:cNvPr>
          <p:cNvSpPr txBox="1">
            <a:spLocks noGrp="1"/>
          </p:cNvSpPr>
          <p:nvPr>
            <p:ph type="body" idx="1"/>
          </p:nvPr>
        </p:nvSpPr>
        <p:spPr>
          <a:xfrm>
            <a:off x="694380" y="4386507"/>
            <a:ext cx="5561400" cy="4156500"/>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r>
              <a:rPr lang="en-US" b="0" dirty="0"/>
              <a:t>PILOTs coming on this year – New revenue $179,415 for Atlas Copco + Altamont Solar $24035.92</a:t>
            </a:r>
          </a:p>
          <a:p>
            <a:pPr marL="0" lvl="0" indent="0" algn="l" rtl="0">
              <a:lnSpc>
                <a:spcPct val="100000"/>
              </a:lnSpc>
              <a:spcBef>
                <a:spcPts val="0"/>
              </a:spcBef>
              <a:spcAft>
                <a:spcPts val="0"/>
              </a:spcAft>
              <a:buSzPts val="1400"/>
              <a:buNone/>
            </a:pPr>
            <a:r>
              <a:rPr lang="en-US" b="0" dirty="0"/>
              <a:t>Billed for Altamont Solar for $24k – unanticipated or unbudgeted revenue +++</a:t>
            </a:r>
            <a:endParaRPr b="0" dirty="0"/>
          </a:p>
        </p:txBody>
      </p:sp>
      <p:sp>
        <p:nvSpPr>
          <p:cNvPr id="147" name="Google Shape;147;g321ae1a86b5_0_33:notes">
            <a:extLst>
              <a:ext uri="{FF2B5EF4-FFF2-40B4-BE49-F238E27FC236}">
                <a16:creationId xmlns:a16="http://schemas.microsoft.com/office/drawing/2014/main" id="{867064B5-6A35-77F4-DED4-A807F06141F1}"/>
              </a:ext>
            </a:extLst>
          </p:cNvPr>
          <p:cNvSpPr txBox="1">
            <a:spLocks noGrp="1"/>
          </p:cNvSpPr>
          <p:nvPr>
            <p:ph type="sldNum" idx="12"/>
          </p:nvPr>
        </p:nvSpPr>
        <p:spPr>
          <a:xfrm>
            <a:off x="3936910" y="8773013"/>
            <a:ext cx="3011700" cy="461400"/>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sz="1100">
                <a:solidFill>
                  <a:schemeClr val="dk1"/>
                </a:solidFill>
                <a:latin typeface="Calibri"/>
                <a:ea typeface="Calibri"/>
                <a:cs typeface="Calibri"/>
                <a:sym typeface="Calibri"/>
              </a:rPr>
              <a:t>16</a:t>
            </a:fld>
            <a:endParaRPr sz="11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9365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56CB6A2E-FCC5-628D-CE6C-CA8FDD80106B}"/>
            </a:ext>
          </a:extLst>
        </p:cNvPr>
        <p:cNvGrpSpPr/>
        <p:nvPr/>
      </p:nvGrpSpPr>
      <p:grpSpPr>
        <a:xfrm>
          <a:off x="0" y="0"/>
          <a:ext cx="0" cy="0"/>
          <a:chOff x="0" y="0"/>
          <a:chExt cx="0" cy="0"/>
        </a:xfrm>
      </p:grpSpPr>
      <p:sp>
        <p:nvSpPr>
          <p:cNvPr id="145" name="Google Shape;145;g321ae1a86b5_0_33:notes">
            <a:extLst>
              <a:ext uri="{FF2B5EF4-FFF2-40B4-BE49-F238E27FC236}">
                <a16:creationId xmlns:a16="http://schemas.microsoft.com/office/drawing/2014/main" id="{D787C4E2-F07F-40C6-3127-B2450EE400A9}"/>
              </a:ext>
            </a:extLst>
          </p:cNvPr>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6" name="Google Shape;146;g321ae1a86b5_0_33:notes">
            <a:extLst>
              <a:ext uri="{FF2B5EF4-FFF2-40B4-BE49-F238E27FC236}">
                <a16:creationId xmlns:a16="http://schemas.microsoft.com/office/drawing/2014/main" id="{D25A8738-02E6-730C-9299-8D9F3013C36A}"/>
              </a:ext>
            </a:extLst>
          </p:cNvPr>
          <p:cNvSpPr txBox="1">
            <a:spLocks noGrp="1"/>
          </p:cNvSpPr>
          <p:nvPr>
            <p:ph type="body" idx="1"/>
          </p:nvPr>
        </p:nvSpPr>
        <p:spPr>
          <a:xfrm>
            <a:off x="694380" y="4386507"/>
            <a:ext cx="5561400" cy="4156500"/>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r>
              <a:rPr lang="en-US" b="0" dirty="0"/>
              <a:t>PILOTs coming on this year – New revenue $179,415 for Atlas Copco + Altamont Solar $24035.92</a:t>
            </a:r>
          </a:p>
          <a:p>
            <a:pPr marL="0" lvl="0" indent="0" algn="l" rtl="0">
              <a:lnSpc>
                <a:spcPct val="100000"/>
              </a:lnSpc>
              <a:spcBef>
                <a:spcPts val="0"/>
              </a:spcBef>
              <a:spcAft>
                <a:spcPts val="0"/>
              </a:spcAft>
              <a:buSzPts val="1400"/>
              <a:buNone/>
            </a:pPr>
            <a:r>
              <a:rPr lang="en-US" b="0" dirty="0"/>
              <a:t>Billed for Altamont Solar for $24k – unanticipated or unbudgeted revenue +++</a:t>
            </a:r>
            <a:endParaRPr b="0" dirty="0"/>
          </a:p>
        </p:txBody>
      </p:sp>
      <p:sp>
        <p:nvSpPr>
          <p:cNvPr id="147" name="Google Shape;147;g321ae1a86b5_0_33:notes">
            <a:extLst>
              <a:ext uri="{FF2B5EF4-FFF2-40B4-BE49-F238E27FC236}">
                <a16:creationId xmlns:a16="http://schemas.microsoft.com/office/drawing/2014/main" id="{F9F3AA7B-8834-D804-EF14-EE3FE1DBF9A1}"/>
              </a:ext>
            </a:extLst>
          </p:cNvPr>
          <p:cNvSpPr txBox="1">
            <a:spLocks noGrp="1"/>
          </p:cNvSpPr>
          <p:nvPr>
            <p:ph type="sldNum" idx="12"/>
          </p:nvPr>
        </p:nvSpPr>
        <p:spPr>
          <a:xfrm>
            <a:off x="3936910" y="8773013"/>
            <a:ext cx="3011700" cy="461400"/>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sz="1100">
                <a:solidFill>
                  <a:schemeClr val="dk1"/>
                </a:solidFill>
                <a:latin typeface="Calibri"/>
                <a:ea typeface="Calibri"/>
                <a:cs typeface="Calibri"/>
                <a:sym typeface="Calibri"/>
              </a:rPr>
              <a:t>17</a:t>
            </a:fld>
            <a:endParaRPr sz="11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73991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a:extLst>
            <a:ext uri="{FF2B5EF4-FFF2-40B4-BE49-F238E27FC236}">
              <a16:creationId xmlns:a16="http://schemas.microsoft.com/office/drawing/2014/main" id="{6834F9AE-34C6-72C2-1843-003E36E9C292}"/>
            </a:ext>
          </a:extLst>
        </p:cNvPr>
        <p:cNvGrpSpPr/>
        <p:nvPr/>
      </p:nvGrpSpPr>
      <p:grpSpPr>
        <a:xfrm>
          <a:off x="0" y="0"/>
          <a:ext cx="0" cy="0"/>
          <a:chOff x="0" y="0"/>
          <a:chExt cx="0" cy="0"/>
        </a:xfrm>
      </p:grpSpPr>
      <p:sp>
        <p:nvSpPr>
          <p:cNvPr id="145" name="Google Shape;145;g321ae1a86b5_0_33:notes">
            <a:extLst>
              <a:ext uri="{FF2B5EF4-FFF2-40B4-BE49-F238E27FC236}">
                <a16:creationId xmlns:a16="http://schemas.microsoft.com/office/drawing/2014/main" id="{698B0B4F-87D7-5DB9-22E5-25F93E9C789A}"/>
              </a:ext>
            </a:extLst>
          </p:cNvPr>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6" name="Google Shape;146;g321ae1a86b5_0_33:notes">
            <a:extLst>
              <a:ext uri="{FF2B5EF4-FFF2-40B4-BE49-F238E27FC236}">
                <a16:creationId xmlns:a16="http://schemas.microsoft.com/office/drawing/2014/main" id="{3F5B8BF2-AC34-1199-D486-9649956C5F54}"/>
              </a:ext>
            </a:extLst>
          </p:cNvPr>
          <p:cNvSpPr txBox="1">
            <a:spLocks noGrp="1"/>
          </p:cNvSpPr>
          <p:nvPr>
            <p:ph type="body" idx="1"/>
          </p:nvPr>
        </p:nvSpPr>
        <p:spPr>
          <a:xfrm>
            <a:off x="694380" y="4386507"/>
            <a:ext cx="5561400" cy="4156500"/>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r>
              <a:rPr lang="en-US" b="0" dirty="0"/>
              <a:t>PILOTs coming on this year – New revenue $179,415 for Atlas Copco + Altamont Solar $24035.92</a:t>
            </a:r>
          </a:p>
          <a:p>
            <a:pPr marL="0" lvl="0" indent="0" algn="l" rtl="0">
              <a:lnSpc>
                <a:spcPct val="100000"/>
              </a:lnSpc>
              <a:spcBef>
                <a:spcPts val="0"/>
              </a:spcBef>
              <a:spcAft>
                <a:spcPts val="0"/>
              </a:spcAft>
              <a:buSzPts val="1400"/>
              <a:buNone/>
            </a:pPr>
            <a:r>
              <a:rPr lang="en-US" b="0" dirty="0"/>
              <a:t>Billed for Altamont Solar for $24k – unanticipated or unbudgeted revenue +++</a:t>
            </a:r>
            <a:endParaRPr b="0" dirty="0"/>
          </a:p>
        </p:txBody>
      </p:sp>
      <p:sp>
        <p:nvSpPr>
          <p:cNvPr id="147" name="Google Shape;147;g321ae1a86b5_0_33:notes">
            <a:extLst>
              <a:ext uri="{FF2B5EF4-FFF2-40B4-BE49-F238E27FC236}">
                <a16:creationId xmlns:a16="http://schemas.microsoft.com/office/drawing/2014/main" id="{50E30D35-7C9C-0077-703C-5F33212139E0}"/>
              </a:ext>
            </a:extLst>
          </p:cNvPr>
          <p:cNvSpPr txBox="1">
            <a:spLocks noGrp="1"/>
          </p:cNvSpPr>
          <p:nvPr>
            <p:ph type="sldNum" idx="12"/>
          </p:nvPr>
        </p:nvSpPr>
        <p:spPr>
          <a:xfrm>
            <a:off x="3936910" y="8773013"/>
            <a:ext cx="3011700" cy="461400"/>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sz="1100">
                <a:solidFill>
                  <a:schemeClr val="dk1"/>
                </a:solidFill>
                <a:latin typeface="Calibri"/>
                <a:ea typeface="Calibri"/>
                <a:cs typeface="Calibri"/>
                <a:sym typeface="Calibri"/>
              </a:rPr>
              <a:t>18</a:t>
            </a:fld>
            <a:endParaRPr sz="11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1184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2025-26 budget had expenses exceeding revenues of $1.9 million.  As you can see, the district continues to maintain almost the same level of expenses with the requisite increases in contractual salary increases, operational costs, etc.  The budget gap is almost the same but can certainly see that increase in expenses is almost attributable to the health insurance increases as previously related.</a:t>
            </a:r>
          </a:p>
          <a:p>
            <a:endParaRPr lang="en-US" dirty="0"/>
          </a:p>
          <a:p>
            <a:r>
              <a:rPr lang="en-US" dirty="0"/>
              <a:t>BOCES rollover budget includes an estimated 3% of existing program choices, etc.</a:t>
            </a:r>
          </a:p>
          <a:p>
            <a:r>
              <a:rPr lang="en-US" dirty="0"/>
              <a:t>Some items to be determined and reviewed – special ed, technology</a:t>
            </a:r>
          </a:p>
          <a:p>
            <a:r>
              <a:rPr lang="en-US" dirty="0"/>
              <a:t>Waiting on pending purchase needs for technology at the ES school – Prometheans, WAP’s, cameras,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100" b="0" i="0" u="none" strike="noStrike" cap="none" smtClean="0">
                <a:solidFill>
                  <a:schemeClr val="dk1"/>
                </a:solidFill>
                <a:latin typeface="Calibri"/>
                <a:ea typeface="Calibri"/>
                <a:cs typeface="Calibri"/>
                <a:sym typeface="Calibri"/>
              </a:rPr>
              <a:t>19</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8033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437AF-E299-57FA-925C-66B1A05BED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C9137E-2C08-E4BA-81DB-F3FD0F3D0A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A0EAAD-FBDA-23B1-D026-716499B7092B}"/>
              </a:ext>
            </a:extLst>
          </p:cNvPr>
          <p:cNvSpPr>
            <a:spLocks noGrp="1"/>
          </p:cNvSpPr>
          <p:nvPr>
            <p:ph type="body" idx="1"/>
          </p:nvPr>
        </p:nvSpPr>
        <p:spPr/>
        <p:txBody>
          <a:bodyPr/>
          <a:lstStyle/>
          <a:p>
            <a:r>
              <a:rPr lang="en-US" dirty="0"/>
              <a:t>The 2025-26 budget had expenses exceeding revenues of $1.9 million.  As you can see, the district continues to maintain almost the same level of expenses with the requisite increases in contractual salary increases, operational costs, etc.  The budget gap is almost the same but can certainly see that increase in expenses is almost attributable to the health insurance increases as previously related.</a:t>
            </a:r>
          </a:p>
          <a:p>
            <a:endParaRPr lang="en-US" dirty="0"/>
          </a:p>
          <a:p>
            <a:r>
              <a:rPr lang="en-US" dirty="0"/>
              <a:t>BOCES rollover budget includes an estimated 3% of existing program choices, etc.</a:t>
            </a:r>
          </a:p>
          <a:p>
            <a:r>
              <a:rPr lang="en-US" dirty="0"/>
              <a:t>Some items to be determined and reviewed – special ed, technology</a:t>
            </a:r>
          </a:p>
          <a:p>
            <a:r>
              <a:rPr lang="en-US" dirty="0"/>
              <a:t>Waiting on pending purchase needs for technology at the ES school – Prometheans, WAP’s, cameras, </a:t>
            </a:r>
          </a:p>
        </p:txBody>
      </p:sp>
      <p:sp>
        <p:nvSpPr>
          <p:cNvPr id="4" name="Slide Number Placeholder 3">
            <a:extLst>
              <a:ext uri="{FF2B5EF4-FFF2-40B4-BE49-F238E27FC236}">
                <a16:creationId xmlns:a16="http://schemas.microsoft.com/office/drawing/2014/main" id="{B470D532-A5E4-10D3-385A-D0FFE5E00D62}"/>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100" b="0" i="0" u="none" strike="noStrike" cap="none" smtClean="0">
                <a:solidFill>
                  <a:schemeClr val="dk1"/>
                </a:solidFill>
                <a:latin typeface="Calibri"/>
                <a:ea typeface="Calibri"/>
                <a:cs typeface="Calibri"/>
                <a:sym typeface="Calibri"/>
              </a:rPr>
              <a:t>20</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1815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31: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8" name="Google Shape;178;p31:notes"/>
          <p:cNvSpPr txBox="1">
            <a:spLocks noGrp="1"/>
          </p:cNvSpPr>
          <p:nvPr>
            <p:ph type="body" idx="1"/>
          </p:nvPr>
        </p:nvSpPr>
        <p:spPr>
          <a:xfrm>
            <a:off x="694380" y="4386507"/>
            <a:ext cx="5561317" cy="4156548"/>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endParaRPr b="0"/>
          </a:p>
        </p:txBody>
      </p:sp>
      <p:sp>
        <p:nvSpPr>
          <p:cNvPr id="179" name="Google Shape;179;p31:notes"/>
          <p:cNvSpPr txBox="1">
            <a:spLocks noGrp="1"/>
          </p:cNvSpPr>
          <p:nvPr>
            <p:ph type="sldNum" idx="12"/>
          </p:nvPr>
        </p:nvSpPr>
        <p:spPr>
          <a:xfrm>
            <a:off x="3936910" y="8773013"/>
            <a:ext cx="3011595" cy="461489"/>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sz="1100">
                <a:solidFill>
                  <a:schemeClr val="dk1"/>
                </a:solidFill>
                <a:latin typeface="Calibri"/>
                <a:ea typeface="Calibri"/>
                <a:cs typeface="Calibri"/>
                <a:sym typeface="Calibri"/>
              </a:rPr>
              <a:t>22</a:t>
            </a:fld>
            <a:endParaRPr sz="11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7: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6" name="Google Shape;106;p27:notes"/>
          <p:cNvSpPr txBox="1">
            <a:spLocks noGrp="1"/>
          </p:cNvSpPr>
          <p:nvPr>
            <p:ph type="body" idx="1"/>
          </p:nvPr>
        </p:nvSpPr>
        <p:spPr>
          <a:xfrm>
            <a:off x="694380" y="4386507"/>
            <a:ext cx="5561317" cy="4156548"/>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endParaRPr b="0"/>
          </a:p>
        </p:txBody>
      </p:sp>
      <p:sp>
        <p:nvSpPr>
          <p:cNvPr id="107" name="Google Shape;107;p27:notes"/>
          <p:cNvSpPr txBox="1">
            <a:spLocks noGrp="1"/>
          </p:cNvSpPr>
          <p:nvPr>
            <p:ph type="sldNum" idx="12"/>
          </p:nvPr>
        </p:nvSpPr>
        <p:spPr>
          <a:xfrm>
            <a:off x="3936910" y="8773013"/>
            <a:ext cx="3011595" cy="461489"/>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sz="1100">
                <a:solidFill>
                  <a:schemeClr val="dk1"/>
                </a:solidFill>
                <a:latin typeface="Calibri"/>
                <a:ea typeface="Calibri"/>
                <a:cs typeface="Calibri"/>
                <a:sym typeface="Calibri"/>
              </a:rPr>
              <a:t>2</a:t>
            </a:fld>
            <a:endParaRPr sz="11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8: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62" name="Google Shape;162;p28:notes"/>
          <p:cNvSpPr txBox="1">
            <a:spLocks noGrp="1"/>
          </p:cNvSpPr>
          <p:nvPr>
            <p:ph type="body" idx="1"/>
          </p:nvPr>
        </p:nvSpPr>
        <p:spPr>
          <a:xfrm>
            <a:off x="694380" y="4386507"/>
            <a:ext cx="5561317" cy="4156548"/>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endParaRPr b="0"/>
          </a:p>
        </p:txBody>
      </p:sp>
      <p:sp>
        <p:nvSpPr>
          <p:cNvPr id="163" name="Google Shape;163;p28:notes"/>
          <p:cNvSpPr txBox="1">
            <a:spLocks noGrp="1"/>
          </p:cNvSpPr>
          <p:nvPr>
            <p:ph type="sldNum" idx="12"/>
          </p:nvPr>
        </p:nvSpPr>
        <p:spPr>
          <a:xfrm>
            <a:off x="3936910" y="8773013"/>
            <a:ext cx="3011595" cy="461489"/>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sz="1100">
                <a:solidFill>
                  <a:schemeClr val="dk1"/>
                </a:solidFill>
                <a:latin typeface="Calibri"/>
                <a:ea typeface="Calibri"/>
                <a:cs typeface="Calibri"/>
                <a:sym typeface="Calibri"/>
              </a:rPr>
              <a:t>23</a:t>
            </a:fld>
            <a:endParaRPr sz="11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321ae1a86b5_1_1: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6" name="Google Shape;226;g321ae1a86b5_1_1:notes"/>
          <p:cNvSpPr txBox="1">
            <a:spLocks noGrp="1"/>
          </p:cNvSpPr>
          <p:nvPr>
            <p:ph type="body" idx="1"/>
          </p:nvPr>
        </p:nvSpPr>
        <p:spPr>
          <a:xfrm>
            <a:off x="694380" y="4386507"/>
            <a:ext cx="5561400" cy="4156500"/>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endParaRPr b="0"/>
          </a:p>
        </p:txBody>
      </p:sp>
      <p:sp>
        <p:nvSpPr>
          <p:cNvPr id="227" name="Google Shape;227;g321ae1a86b5_1_1:notes"/>
          <p:cNvSpPr txBox="1">
            <a:spLocks noGrp="1"/>
          </p:cNvSpPr>
          <p:nvPr>
            <p:ph type="sldNum" idx="12"/>
          </p:nvPr>
        </p:nvSpPr>
        <p:spPr>
          <a:xfrm>
            <a:off x="3936910" y="8773013"/>
            <a:ext cx="3011700" cy="461400"/>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sz="1100">
                <a:solidFill>
                  <a:schemeClr val="dk1"/>
                </a:solidFill>
                <a:latin typeface="Calibri"/>
                <a:ea typeface="Calibri"/>
                <a:cs typeface="Calibri"/>
                <a:sym typeface="Calibri"/>
              </a:rPr>
              <a:t>24</a:t>
            </a:fld>
            <a:endParaRPr sz="11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21ae1a86b5_1_31: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34" name="Google Shape;234;g321ae1a86b5_1_31:notes"/>
          <p:cNvSpPr txBox="1">
            <a:spLocks noGrp="1"/>
          </p:cNvSpPr>
          <p:nvPr>
            <p:ph type="body" idx="1"/>
          </p:nvPr>
        </p:nvSpPr>
        <p:spPr>
          <a:xfrm>
            <a:off x="694380" y="4386507"/>
            <a:ext cx="5561400" cy="4156500"/>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endParaRPr b="0"/>
          </a:p>
        </p:txBody>
      </p:sp>
      <p:sp>
        <p:nvSpPr>
          <p:cNvPr id="235" name="Google Shape;235;g321ae1a86b5_1_31:notes"/>
          <p:cNvSpPr txBox="1">
            <a:spLocks noGrp="1"/>
          </p:cNvSpPr>
          <p:nvPr>
            <p:ph type="sldNum" idx="12"/>
          </p:nvPr>
        </p:nvSpPr>
        <p:spPr>
          <a:xfrm>
            <a:off x="3936910" y="8773013"/>
            <a:ext cx="3011700" cy="461400"/>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sz="1100">
                <a:solidFill>
                  <a:schemeClr val="dk1"/>
                </a:solidFill>
                <a:latin typeface="Calibri"/>
                <a:ea typeface="Calibri"/>
                <a:cs typeface="Calibri"/>
                <a:sym typeface="Calibri"/>
              </a:rPr>
              <a:t>25</a:t>
            </a:fld>
            <a:endParaRPr sz="11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37: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42" name="Google Shape;242;p37:notes"/>
          <p:cNvSpPr txBox="1">
            <a:spLocks noGrp="1"/>
          </p:cNvSpPr>
          <p:nvPr>
            <p:ph type="body" idx="1"/>
          </p:nvPr>
        </p:nvSpPr>
        <p:spPr>
          <a:xfrm>
            <a:off x="694380" y="4386507"/>
            <a:ext cx="5561317" cy="4156548"/>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endParaRPr i="1">
              <a:solidFill>
                <a:srgbClr val="FF0000"/>
              </a:solidFill>
            </a:endParaRPr>
          </a:p>
        </p:txBody>
      </p:sp>
      <p:sp>
        <p:nvSpPr>
          <p:cNvPr id="243" name="Google Shape;243;p37:notes"/>
          <p:cNvSpPr txBox="1">
            <a:spLocks noGrp="1"/>
          </p:cNvSpPr>
          <p:nvPr>
            <p:ph type="sldNum" idx="12"/>
          </p:nvPr>
        </p:nvSpPr>
        <p:spPr>
          <a:xfrm>
            <a:off x="3936910" y="8773013"/>
            <a:ext cx="3011595" cy="461489"/>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sz="1100">
                <a:solidFill>
                  <a:schemeClr val="dk1"/>
                </a:solidFill>
                <a:latin typeface="Calibri"/>
                <a:ea typeface="Calibri"/>
                <a:cs typeface="Calibri"/>
                <a:sym typeface="Calibri"/>
              </a:rPr>
              <a:t>26</a:t>
            </a:fld>
            <a:endParaRPr sz="11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21ae1a86b5_0_1: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4" name="Google Shape;114;g321ae1a86b5_0_1:notes"/>
          <p:cNvSpPr txBox="1">
            <a:spLocks noGrp="1"/>
          </p:cNvSpPr>
          <p:nvPr>
            <p:ph type="body" idx="1"/>
          </p:nvPr>
        </p:nvSpPr>
        <p:spPr>
          <a:xfrm>
            <a:off x="694380" y="4386507"/>
            <a:ext cx="5561400" cy="4156500"/>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endParaRPr b="0"/>
          </a:p>
        </p:txBody>
      </p:sp>
      <p:sp>
        <p:nvSpPr>
          <p:cNvPr id="115" name="Google Shape;115;g321ae1a86b5_0_1:notes"/>
          <p:cNvSpPr txBox="1">
            <a:spLocks noGrp="1"/>
          </p:cNvSpPr>
          <p:nvPr>
            <p:ph type="sldNum" idx="12"/>
          </p:nvPr>
        </p:nvSpPr>
        <p:spPr>
          <a:xfrm>
            <a:off x="3936910" y="8773013"/>
            <a:ext cx="3011700" cy="461400"/>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sz="1100">
                <a:solidFill>
                  <a:schemeClr val="dk1"/>
                </a:solidFill>
                <a:latin typeface="Calibri"/>
                <a:ea typeface="Calibri"/>
                <a:cs typeface="Calibri"/>
                <a:sym typeface="Calibri"/>
              </a:rPr>
              <a:t>3</a:t>
            </a:fld>
            <a:endParaRPr sz="11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21ae1a86b5_0_41: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4" name="Google Shape;154;g321ae1a86b5_0_41:notes"/>
          <p:cNvSpPr txBox="1">
            <a:spLocks noGrp="1"/>
          </p:cNvSpPr>
          <p:nvPr>
            <p:ph type="body" idx="1"/>
          </p:nvPr>
        </p:nvSpPr>
        <p:spPr>
          <a:xfrm>
            <a:off x="694380" y="4386507"/>
            <a:ext cx="5561400" cy="4156500"/>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endParaRPr b="0"/>
          </a:p>
        </p:txBody>
      </p:sp>
      <p:sp>
        <p:nvSpPr>
          <p:cNvPr id="155" name="Google Shape;155;g321ae1a86b5_0_41:notes"/>
          <p:cNvSpPr txBox="1">
            <a:spLocks noGrp="1"/>
          </p:cNvSpPr>
          <p:nvPr>
            <p:ph type="sldNum" idx="12"/>
          </p:nvPr>
        </p:nvSpPr>
        <p:spPr>
          <a:xfrm>
            <a:off x="3936910" y="8773013"/>
            <a:ext cx="3011700" cy="461400"/>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sz="1100">
                <a:solidFill>
                  <a:schemeClr val="dk1"/>
                </a:solidFill>
                <a:latin typeface="Calibri"/>
                <a:ea typeface="Calibri"/>
                <a:cs typeface="Calibri"/>
                <a:sym typeface="Calibri"/>
              </a:rPr>
              <a:t>4</a:t>
            </a:fld>
            <a:endParaRPr sz="11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21ae1a86b5_0_25: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38" name="Google Shape;138;g321ae1a86b5_0_25:notes"/>
          <p:cNvSpPr txBox="1">
            <a:spLocks noGrp="1"/>
          </p:cNvSpPr>
          <p:nvPr>
            <p:ph type="body" idx="1"/>
          </p:nvPr>
        </p:nvSpPr>
        <p:spPr>
          <a:xfrm>
            <a:off x="694380" y="4386507"/>
            <a:ext cx="5561400" cy="4156500"/>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endParaRPr b="0"/>
          </a:p>
        </p:txBody>
      </p:sp>
      <p:sp>
        <p:nvSpPr>
          <p:cNvPr id="139" name="Google Shape;139;g321ae1a86b5_0_25:notes"/>
          <p:cNvSpPr txBox="1">
            <a:spLocks noGrp="1"/>
          </p:cNvSpPr>
          <p:nvPr>
            <p:ph type="sldNum" idx="12"/>
          </p:nvPr>
        </p:nvSpPr>
        <p:spPr>
          <a:xfrm>
            <a:off x="3936910" y="8773013"/>
            <a:ext cx="3011700" cy="461400"/>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sz="1100">
                <a:solidFill>
                  <a:schemeClr val="dk1"/>
                </a:solidFill>
                <a:latin typeface="Calibri"/>
                <a:ea typeface="Calibri"/>
                <a:cs typeface="Calibri"/>
                <a:sym typeface="Calibri"/>
              </a:rPr>
              <a:t>5</a:t>
            </a:fld>
            <a:endParaRPr sz="11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939AC-11AB-6B44-5D64-D054F4A90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7F2209-D994-5B60-96EE-69BA80E135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4563C7-69D9-00C6-B79F-3F2883596D55}"/>
              </a:ext>
            </a:extLst>
          </p:cNvPr>
          <p:cNvSpPr>
            <a:spLocks noGrp="1"/>
          </p:cNvSpPr>
          <p:nvPr>
            <p:ph type="body" idx="1"/>
          </p:nvPr>
        </p:nvSpPr>
        <p:spPr/>
        <p:txBody>
          <a:bodyPr/>
          <a:lstStyle/>
          <a:p>
            <a:pPr marL="285750" indent="-285750">
              <a:buFont typeface="Arial" panose="020B0604020202020204" pitchFamily="34" charset="0"/>
              <a:buChar char="•"/>
            </a:pPr>
            <a:r>
              <a:rPr lang="en-US" dirty="0" err="1"/>
              <a:t>CCheck</a:t>
            </a:r>
            <a:r>
              <a:rPr lang="en-US" dirty="0"/>
              <a:t> total aid </a:t>
            </a:r>
            <a:r>
              <a:rPr lang="en-US" dirty="0" err="1"/>
              <a:t>categoriesEnrollment</a:t>
            </a:r>
            <a:r>
              <a:rPr lang="en-US" dirty="0"/>
              <a:t> changes</a:t>
            </a:r>
          </a:p>
          <a:p>
            <a:pPr marL="742950" lvl="1" indent="-285750">
              <a:buFont typeface="Arial" panose="020B0604020202020204" pitchFamily="34" charset="0"/>
              <a:buChar char="•"/>
            </a:pPr>
            <a:r>
              <a:rPr lang="en-US" dirty="0"/>
              <a:t>2025-26 &gt; 1,382</a:t>
            </a:r>
          </a:p>
          <a:p>
            <a:pPr marL="742950" lvl="1" indent="-285750">
              <a:buFont typeface="Arial" panose="020B0604020202020204" pitchFamily="34" charset="0"/>
              <a:buChar char="•"/>
            </a:pPr>
            <a:r>
              <a:rPr lang="en-US" dirty="0"/>
              <a:t>206-27 &gt; 1,393    +11 or .8%</a:t>
            </a:r>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VCSD Pupil Need Index increased by .005 or 0.4% which equates to slightly increased anticipated funding</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District Wealth Measurement – VCSD decreased slightly (-2.7%) – inversely increasing our State Sharing ratio which provides more aid</a:t>
            </a:r>
          </a:p>
          <a:p>
            <a:r>
              <a:rPr lang="en-US" dirty="0"/>
              <a:t>heck total aid categories</a:t>
            </a:r>
          </a:p>
        </p:txBody>
      </p:sp>
      <p:sp>
        <p:nvSpPr>
          <p:cNvPr id="4" name="Slide Number Placeholder 3">
            <a:extLst>
              <a:ext uri="{FF2B5EF4-FFF2-40B4-BE49-F238E27FC236}">
                <a16:creationId xmlns:a16="http://schemas.microsoft.com/office/drawing/2014/main" id="{F0B5A7DB-97C4-A8DA-3381-20CE2EAF6815}"/>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100" b="0" i="0" u="none" strike="noStrike" cap="none" smtClean="0">
                <a:solidFill>
                  <a:schemeClr val="dk1"/>
                </a:solidFill>
                <a:latin typeface="Calibri"/>
                <a:ea typeface="Calibri"/>
                <a:cs typeface="Calibri"/>
                <a:sym typeface="Calibri"/>
              </a:rPr>
              <a:t>6</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7436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total aid categories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100" b="0" i="0" u="none" strike="noStrike" cap="none" smtClean="0">
                <a:solidFill>
                  <a:schemeClr val="dk1"/>
                </a:solidFill>
                <a:latin typeface="Calibri"/>
                <a:ea typeface="Calibri"/>
                <a:cs typeface="Calibri"/>
                <a:sym typeface="Calibri"/>
              </a:rPr>
              <a:t>7</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9858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100" b="0" i="0" u="none" strike="noStrike" cap="none" smtClean="0">
                <a:solidFill>
                  <a:schemeClr val="dk1"/>
                </a:solidFill>
                <a:latin typeface="Calibri"/>
                <a:ea typeface="Calibri"/>
                <a:cs typeface="Calibri"/>
                <a:sym typeface="Calibri"/>
              </a:rPr>
              <a:t>9</a:t>
            </a:fld>
            <a:endParaRPr lang="en-US" sz="11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7109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21ae1a86b5_0_33:notes"/>
          <p:cNvSpPr>
            <a:spLocks noGrp="1" noRot="1" noChangeAspect="1"/>
          </p:cNvSpPr>
          <p:nvPr>
            <p:ph type="sldImg" idx="2"/>
          </p:nvPr>
        </p:nvSpPr>
        <p:spPr>
          <a:xfrm>
            <a:off x="1166813"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6" name="Google Shape;146;g321ae1a86b5_0_33:notes"/>
          <p:cNvSpPr txBox="1">
            <a:spLocks noGrp="1"/>
          </p:cNvSpPr>
          <p:nvPr>
            <p:ph type="body" idx="1"/>
          </p:nvPr>
        </p:nvSpPr>
        <p:spPr>
          <a:xfrm>
            <a:off x="694380" y="4386507"/>
            <a:ext cx="5561400" cy="4156500"/>
          </a:xfrm>
          <a:prstGeom prst="rect">
            <a:avLst/>
          </a:prstGeom>
          <a:noFill/>
          <a:ln>
            <a:noFill/>
          </a:ln>
        </p:spPr>
        <p:txBody>
          <a:bodyPr spcFirstLastPara="1" wrap="square" lIns="92475" tIns="46225" rIns="92475" bIns="46225" anchor="t" anchorCtr="0">
            <a:noAutofit/>
          </a:bodyPr>
          <a:lstStyle/>
          <a:p>
            <a:pPr marL="0" lvl="0" indent="0" algn="l" rtl="0">
              <a:lnSpc>
                <a:spcPct val="100000"/>
              </a:lnSpc>
              <a:spcBef>
                <a:spcPts val="0"/>
              </a:spcBef>
              <a:spcAft>
                <a:spcPts val="0"/>
              </a:spcAft>
              <a:buSzPts val="1400"/>
              <a:buNone/>
            </a:pPr>
            <a:endParaRPr b="0"/>
          </a:p>
        </p:txBody>
      </p:sp>
      <p:sp>
        <p:nvSpPr>
          <p:cNvPr id="147" name="Google Shape;147;g321ae1a86b5_0_33:notes"/>
          <p:cNvSpPr txBox="1">
            <a:spLocks noGrp="1"/>
          </p:cNvSpPr>
          <p:nvPr>
            <p:ph type="sldNum" idx="12"/>
          </p:nvPr>
        </p:nvSpPr>
        <p:spPr>
          <a:xfrm>
            <a:off x="3936910" y="8773013"/>
            <a:ext cx="3011700" cy="461400"/>
          </a:xfrm>
          <a:prstGeom prst="rect">
            <a:avLst/>
          </a:prstGeom>
          <a:noFill/>
          <a:ln>
            <a:noFill/>
          </a:ln>
        </p:spPr>
        <p:txBody>
          <a:bodyPr spcFirstLastPara="1" wrap="square" lIns="92475" tIns="46225" rIns="92475" bIns="46225" anchor="b" anchorCtr="0">
            <a:noAutofit/>
          </a:bodyPr>
          <a:lstStyle/>
          <a:p>
            <a:pPr marL="0" lvl="0" indent="0" algn="r" rtl="0">
              <a:spcBef>
                <a:spcPts val="0"/>
              </a:spcBef>
              <a:spcAft>
                <a:spcPts val="0"/>
              </a:spcAft>
              <a:buNone/>
            </a:pPr>
            <a:fld id="{00000000-1234-1234-1234-123412341234}" type="slidenum">
              <a:rPr lang="en-US" sz="1100">
                <a:solidFill>
                  <a:schemeClr val="dk1"/>
                </a:solidFill>
                <a:latin typeface="Calibri"/>
                <a:ea typeface="Calibri"/>
                <a:cs typeface="Calibri"/>
                <a:sym typeface="Calibri"/>
              </a:rPr>
              <a:t>10</a:t>
            </a:fld>
            <a:endParaRPr sz="11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a:xfrm>
            <a:off x="423334" y="4529541"/>
            <a:ext cx="584978"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01064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6291391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628025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9160882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1001567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66121143"/>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72341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2118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90460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0146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3" name="Slide Number Placeholder 5"/>
          <p:cNvSpPr>
            <a:spLocks noGrp="1"/>
          </p:cNvSpPr>
          <p:nvPr>
            <p:ph type="sldNum" sz="quarter" idx="12"/>
          </p:nvPr>
        </p:nvSpPr>
        <p:spPr>
          <a:xfrm>
            <a:off x="511228" y="787783"/>
            <a:ext cx="584978"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9299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581498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13759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7768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85373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5574856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49" name="Group 48"/>
          <p:cNvGrpSpPr/>
          <p:nvPr/>
        </p:nvGrpSpPr>
        <p:grpSpPr>
          <a:xfrm>
            <a:off x="20421" y="204"/>
            <a:ext cx="1952272" cy="6853049"/>
            <a:chOff x="6627813" y="195650"/>
            <a:chExt cx="1952625" cy="5678101"/>
          </a:xfrm>
        </p:grpSpPr>
        <p:sp>
          <p:nvSpPr>
            <p:cNvPr id="50" name="Freeform 27"/>
            <p:cNvSpPr/>
            <p:nvPr/>
          </p:nvSpPr>
          <p:spPr bwMode="auto">
            <a:xfrm>
              <a:off x="6627813" y="19565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76889031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package" Target="../embeddings/Microsoft_Excel_Worksheet1.xlsx"/><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package" Target="../embeddings/Microsoft_Excel_Worksheet2.xlsx"/><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100"/>
        <p:cNvGrpSpPr/>
        <p:nvPr/>
      </p:nvGrpSpPr>
      <p:grpSpPr>
        <a:xfrm>
          <a:off x="0" y="0"/>
          <a:ext cx="0" cy="0"/>
          <a:chOff x="0" y="0"/>
          <a:chExt cx="0" cy="0"/>
        </a:xfrm>
      </p:grpSpPr>
      <p:sp useBgFill="1">
        <p:nvSpPr>
          <p:cNvPr id="119" name="Rectangle 118">
            <a:extLst>
              <a:ext uri="{FF2B5EF4-FFF2-40B4-BE49-F238E27FC236}">
                <a16:creationId xmlns:a16="http://schemas.microsoft.com/office/drawing/2014/main" id="{5A6AD4EA-2070-4801-ACF6-44B7860B7A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DCBC7DA6-735A-4A03-84AC-6256F94AAB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5655562"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1" name="Google Shape;101;p13"/>
          <p:cNvSpPr txBox="1">
            <a:spLocks noGrp="1"/>
          </p:cNvSpPr>
          <p:nvPr>
            <p:ph type="ctrTitle"/>
          </p:nvPr>
        </p:nvSpPr>
        <p:spPr>
          <a:xfrm>
            <a:off x="405208" y="967417"/>
            <a:ext cx="5006411" cy="2046996"/>
          </a:xfrm>
          <a:prstGeom prst="rect">
            <a:avLst/>
          </a:prstGeom>
        </p:spPr>
        <p:txBody>
          <a:bodyPr spcFirstLastPara="1" lIns="91425" tIns="45700" rIns="91425" bIns="45700" anchorCtr="0">
            <a:normAutofit/>
          </a:bodyPr>
          <a:lstStyle/>
          <a:p>
            <a:pPr marL="0" lvl="0" indent="0" algn="ctr" rtl="0">
              <a:spcBef>
                <a:spcPts val="0"/>
              </a:spcBef>
              <a:spcAft>
                <a:spcPts val="0"/>
              </a:spcAft>
              <a:buClr>
                <a:schemeClr val="accent1"/>
              </a:buClr>
              <a:buSzPts val="1400"/>
              <a:buFont typeface="Gill Sans"/>
              <a:buNone/>
            </a:pPr>
            <a:r>
              <a:rPr lang="en-US" sz="3500" dirty="0">
                <a:solidFill>
                  <a:srgbClr val="FEFFFF"/>
                </a:solidFill>
              </a:rPr>
              <a:t>2025-2026 BUDGET</a:t>
            </a:r>
            <a:br>
              <a:rPr lang="en-US" sz="3500" dirty="0">
                <a:solidFill>
                  <a:srgbClr val="FEFFFF"/>
                </a:solidFill>
              </a:rPr>
            </a:br>
            <a:r>
              <a:rPr lang="en-US" sz="3500" dirty="0">
                <a:solidFill>
                  <a:srgbClr val="FEFFFF"/>
                </a:solidFill>
              </a:rPr>
              <a:t>VOORHEESVILLE CSD</a:t>
            </a:r>
          </a:p>
        </p:txBody>
      </p:sp>
      <p:pic>
        <p:nvPicPr>
          <p:cNvPr id="3" name="Picture 2">
            <a:extLst>
              <a:ext uri="{FF2B5EF4-FFF2-40B4-BE49-F238E27FC236}">
                <a16:creationId xmlns:a16="http://schemas.microsoft.com/office/drawing/2014/main" id="{43FA2CCF-7D18-C05A-591D-DD1824886F25}"/>
              </a:ext>
            </a:extLst>
          </p:cNvPr>
          <p:cNvPicPr>
            <a:picLocks noChangeAspect="1"/>
          </p:cNvPicPr>
          <p:nvPr/>
        </p:nvPicPr>
        <p:blipFill>
          <a:blip r:embed="rId3"/>
          <a:stretch>
            <a:fillRect/>
          </a:stretch>
        </p:blipFill>
        <p:spPr>
          <a:xfrm>
            <a:off x="6378189" y="2560718"/>
            <a:ext cx="2043182" cy="1731029"/>
          </a:xfrm>
          <a:prstGeom prst="rect">
            <a:avLst/>
          </a:prstGeom>
        </p:spPr>
      </p:pic>
      <p:sp>
        <p:nvSpPr>
          <p:cNvPr id="123" name="Freeform 23">
            <a:extLst>
              <a:ext uri="{FF2B5EF4-FFF2-40B4-BE49-F238E27FC236}">
                <a16:creationId xmlns:a16="http://schemas.microsoft.com/office/drawing/2014/main" id="{55B9EB3A-1C75-4D5A-8795-FFE7B39E58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6303002" cy="857047"/>
          </a:xfrm>
          <a:custGeom>
            <a:avLst/>
            <a:gdLst>
              <a:gd name="connsiteX0" fmla="*/ 0 w 8404003"/>
              <a:gd name="connsiteY0" fmla="*/ 0 h 857047"/>
              <a:gd name="connsiteX1" fmla="*/ 797860 w 8404003"/>
              <a:gd name="connsiteY1" fmla="*/ 0 h 857047"/>
              <a:gd name="connsiteX2" fmla="*/ 2482050 w 8404003"/>
              <a:gd name="connsiteY2" fmla="*/ 0 h 857047"/>
              <a:gd name="connsiteX3" fmla="*/ 3003610 w 8404003"/>
              <a:gd name="connsiteY3" fmla="*/ 0 h 857047"/>
              <a:gd name="connsiteX4" fmla="*/ 3219959 w 8404003"/>
              <a:gd name="connsiteY4" fmla="*/ 0 h 857047"/>
              <a:gd name="connsiteX5" fmla="*/ 3311869 w 8404003"/>
              <a:gd name="connsiteY5" fmla="*/ 0 h 857047"/>
              <a:gd name="connsiteX6" fmla="*/ 3326218 w 8404003"/>
              <a:gd name="connsiteY6" fmla="*/ 0 h 857047"/>
              <a:gd name="connsiteX7" fmla="*/ 3426656 w 8404003"/>
              <a:gd name="connsiteY7" fmla="*/ 0 h 857047"/>
              <a:gd name="connsiteX8" fmla="*/ 3516436 w 8404003"/>
              <a:gd name="connsiteY8" fmla="*/ 0 h 857047"/>
              <a:gd name="connsiteX9" fmla="*/ 3601649 w 8404003"/>
              <a:gd name="connsiteY9" fmla="*/ 0 h 857047"/>
              <a:gd name="connsiteX10" fmla="*/ 3699274 w 8404003"/>
              <a:gd name="connsiteY10" fmla="*/ 0 h 857047"/>
              <a:gd name="connsiteX11" fmla="*/ 3718421 w 8404003"/>
              <a:gd name="connsiteY11" fmla="*/ 0 h 857047"/>
              <a:gd name="connsiteX12" fmla="*/ 3910939 w 8404003"/>
              <a:gd name="connsiteY12" fmla="*/ 0 h 857047"/>
              <a:gd name="connsiteX13" fmla="*/ 3927053 w 8404003"/>
              <a:gd name="connsiteY13" fmla="*/ 0 h 857047"/>
              <a:gd name="connsiteX14" fmla="*/ 4198137 w 8404003"/>
              <a:gd name="connsiteY14" fmla="*/ 0 h 857047"/>
              <a:gd name="connsiteX15" fmla="*/ 4230161 w 8404003"/>
              <a:gd name="connsiteY15" fmla="*/ 0 h 857047"/>
              <a:gd name="connsiteX16" fmla="*/ 4245215 w 8404003"/>
              <a:gd name="connsiteY16" fmla="*/ 0 h 857047"/>
              <a:gd name="connsiteX17" fmla="*/ 4350592 w 8404003"/>
              <a:gd name="connsiteY17" fmla="*/ 0 h 857047"/>
              <a:gd name="connsiteX18" fmla="*/ 4357296 w 8404003"/>
              <a:gd name="connsiteY18" fmla="*/ 0 h 857047"/>
              <a:gd name="connsiteX19" fmla="*/ 4404222 w 8404003"/>
              <a:gd name="connsiteY19" fmla="*/ 0 h 857047"/>
              <a:gd name="connsiteX20" fmla="*/ 4531592 w 8404003"/>
              <a:gd name="connsiteY20" fmla="*/ 0 h 857047"/>
              <a:gd name="connsiteX21" fmla="*/ 4598953 w 8404003"/>
              <a:gd name="connsiteY21" fmla="*/ 0 h 857047"/>
              <a:gd name="connsiteX22" fmla="*/ 4779630 w 8404003"/>
              <a:gd name="connsiteY22" fmla="*/ 0 h 857047"/>
              <a:gd name="connsiteX23" fmla="*/ 5132321 w 8404003"/>
              <a:gd name="connsiteY23" fmla="*/ 0 h 857047"/>
              <a:gd name="connsiteX24" fmla="*/ 5141543 w 8404003"/>
              <a:gd name="connsiteY24" fmla="*/ 0 h 857047"/>
              <a:gd name="connsiteX25" fmla="*/ 5188556 w 8404003"/>
              <a:gd name="connsiteY25" fmla="*/ 0 h 857047"/>
              <a:gd name="connsiteX26" fmla="*/ 5206100 w 8404003"/>
              <a:gd name="connsiteY26" fmla="*/ 0 h 857047"/>
              <a:gd name="connsiteX27" fmla="*/ 5722554 w 8404003"/>
              <a:gd name="connsiteY27" fmla="*/ 0 h 857047"/>
              <a:gd name="connsiteX28" fmla="*/ 5732230 w 8404003"/>
              <a:gd name="connsiteY28" fmla="*/ 0 h 857047"/>
              <a:gd name="connsiteX29" fmla="*/ 5798594 w 8404003"/>
              <a:gd name="connsiteY29" fmla="*/ 0 h 857047"/>
              <a:gd name="connsiteX30" fmla="*/ 5799962 w 8404003"/>
              <a:gd name="connsiteY30" fmla="*/ 0 h 857047"/>
              <a:gd name="connsiteX31" fmla="*/ 6338565 w 8404003"/>
              <a:gd name="connsiteY31" fmla="*/ 0 h 857047"/>
              <a:gd name="connsiteX32" fmla="*/ 6649966 w 8404003"/>
              <a:gd name="connsiteY32" fmla="*/ 0 h 857047"/>
              <a:gd name="connsiteX33" fmla="*/ 6730668 w 8404003"/>
              <a:gd name="connsiteY33" fmla="*/ 0 h 857047"/>
              <a:gd name="connsiteX34" fmla="*/ 7178721 w 8404003"/>
              <a:gd name="connsiteY34" fmla="*/ 0 h 857047"/>
              <a:gd name="connsiteX35" fmla="*/ 7277889 w 8404003"/>
              <a:gd name="connsiteY35" fmla="*/ 0 h 857047"/>
              <a:gd name="connsiteX36" fmla="*/ 7782893 w 8404003"/>
              <a:gd name="connsiteY36" fmla="*/ 0 h 857047"/>
              <a:gd name="connsiteX37" fmla="*/ 8006080 w 8404003"/>
              <a:gd name="connsiteY37" fmla="*/ 0 h 857047"/>
              <a:gd name="connsiteX38" fmla="*/ 8030270 w 8404003"/>
              <a:gd name="connsiteY38" fmla="*/ 10516 h 857047"/>
              <a:gd name="connsiteX39" fmla="*/ 8035108 w 8404003"/>
              <a:gd name="connsiteY39" fmla="*/ 15774 h 857047"/>
              <a:gd name="connsiteX40" fmla="*/ 8393118 w 8404003"/>
              <a:gd name="connsiteY40" fmla="*/ 404863 h 857047"/>
              <a:gd name="connsiteX41" fmla="*/ 8393118 w 8404003"/>
              <a:gd name="connsiteY41" fmla="*/ 452185 h 857047"/>
              <a:gd name="connsiteX42" fmla="*/ 8035108 w 8404003"/>
              <a:gd name="connsiteY42" fmla="*/ 841273 h 857047"/>
              <a:gd name="connsiteX43" fmla="*/ 8030270 w 8404003"/>
              <a:gd name="connsiteY43" fmla="*/ 846531 h 857047"/>
              <a:gd name="connsiteX44" fmla="*/ 8006080 w 8404003"/>
              <a:gd name="connsiteY44" fmla="*/ 857047 h 857047"/>
              <a:gd name="connsiteX45" fmla="*/ 7889742 w 8404003"/>
              <a:gd name="connsiteY45" fmla="*/ 857047 h 857047"/>
              <a:gd name="connsiteX46" fmla="*/ 7782893 w 8404003"/>
              <a:gd name="connsiteY46" fmla="*/ 857047 h 857047"/>
              <a:gd name="connsiteX47" fmla="*/ 7776190 w 8404003"/>
              <a:gd name="connsiteY47" fmla="*/ 857047 h 857047"/>
              <a:gd name="connsiteX48" fmla="*/ 7730315 w 8404003"/>
              <a:gd name="connsiteY48" fmla="*/ 857047 h 857047"/>
              <a:gd name="connsiteX49" fmla="*/ 7729264 w 8404003"/>
              <a:gd name="connsiteY49" fmla="*/ 857047 h 857047"/>
              <a:gd name="connsiteX50" fmla="*/ 7601893 w 8404003"/>
              <a:gd name="connsiteY50" fmla="*/ 857047 h 857047"/>
              <a:gd name="connsiteX51" fmla="*/ 7467477 w 8404003"/>
              <a:gd name="connsiteY51" fmla="*/ 857047 h 857047"/>
              <a:gd name="connsiteX52" fmla="*/ 7353856 w 8404003"/>
              <a:gd name="connsiteY52" fmla="*/ 857047 h 857047"/>
              <a:gd name="connsiteX53" fmla="*/ 7075374 w 8404003"/>
              <a:gd name="connsiteY53" fmla="*/ 857047 h 857047"/>
              <a:gd name="connsiteX54" fmla="*/ 6944929 w 8404003"/>
              <a:gd name="connsiteY54" fmla="*/ 857047 h 857047"/>
              <a:gd name="connsiteX55" fmla="*/ 6528153 w 8404003"/>
              <a:gd name="connsiteY55" fmla="*/ 857047 h 857047"/>
              <a:gd name="connsiteX56" fmla="*/ 6334891 w 8404003"/>
              <a:gd name="connsiteY56" fmla="*/ 857047 h 857047"/>
              <a:gd name="connsiteX57" fmla="*/ 5799962 w 8404003"/>
              <a:gd name="connsiteY57" fmla="*/ 857047 h 857047"/>
              <a:gd name="connsiteX58" fmla="*/ 5722554 w 8404003"/>
              <a:gd name="connsiteY58" fmla="*/ 857047 h 857047"/>
              <a:gd name="connsiteX59" fmla="*/ 5648775 w 8404003"/>
              <a:gd name="connsiteY59" fmla="*/ 857047 h 857047"/>
              <a:gd name="connsiteX60" fmla="*/ 5483520 w 8404003"/>
              <a:gd name="connsiteY60" fmla="*/ 857047 h 857047"/>
              <a:gd name="connsiteX61" fmla="*/ 5473550 w 8404003"/>
              <a:gd name="connsiteY61" fmla="*/ 857047 h 857047"/>
              <a:gd name="connsiteX62" fmla="*/ 5132321 w 8404003"/>
              <a:gd name="connsiteY62" fmla="*/ 857047 h 857047"/>
              <a:gd name="connsiteX63" fmla="*/ 5047108 w 8404003"/>
              <a:gd name="connsiteY63" fmla="*/ 857047 h 857047"/>
              <a:gd name="connsiteX64" fmla="*/ 4954764 w 8404003"/>
              <a:gd name="connsiteY64" fmla="*/ 857047 h 857047"/>
              <a:gd name="connsiteX65" fmla="*/ 4930335 w 8404003"/>
              <a:gd name="connsiteY65" fmla="*/ 857047 h 857047"/>
              <a:gd name="connsiteX66" fmla="*/ 4450619 w 8404003"/>
              <a:gd name="connsiteY66" fmla="*/ 857047 h 857047"/>
              <a:gd name="connsiteX67" fmla="*/ 4350592 w 8404003"/>
              <a:gd name="connsiteY67" fmla="*/ 857047 h 857047"/>
              <a:gd name="connsiteX68" fmla="*/ 4335538 w 8404003"/>
              <a:gd name="connsiteY68" fmla="*/ 857047 h 857047"/>
              <a:gd name="connsiteX69" fmla="*/ 4230161 w 8404003"/>
              <a:gd name="connsiteY69" fmla="*/ 857047 h 857047"/>
              <a:gd name="connsiteX70" fmla="*/ 4215812 w 8404003"/>
              <a:gd name="connsiteY70" fmla="*/ 857047 h 857047"/>
              <a:gd name="connsiteX71" fmla="*/ 4115374 w 8404003"/>
              <a:gd name="connsiteY71" fmla="*/ 857047 h 857047"/>
              <a:gd name="connsiteX72" fmla="*/ 4049804 w 8404003"/>
              <a:gd name="connsiteY72" fmla="*/ 857047 h 857047"/>
              <a:gd name="connsiteX73" fmla="*/ 3842757 w 8404003"/>
              <a:gd name="connsiteY73" fmla="*/ 857047 h 857047"/>
              <a:gd name="connsiteX74" fmla="*/ 3614977 w 8404003"/>
              <a:gd name="connsiteY74" fmla="*/ 857047 h 857047"/>
              <a:gd name="connsiteX75" fmla="*/ 3516436 w 8404003"/>
              <a:gd name="connsiteY75" fmla="*/ 857047 h 857047"/>
              <a:gd name="connsiteX76" fmla="*/ 3452333 w 8404003"/>
              <a:gd name="connsiteY76" fmla="*/ 857047 h 857047"/>
              <a:gd name="connsiteX77" fmla="*/ 3311869 w 8404003"/>
              <a:gd name="connsiteY77" fmla="*/ 857047 h 857047"/>
              <a:gd name="connsiteX78" fmla="*/ 3300088 w 8404003"/>
              <a:gd name="connsiteY78" fmla="*/ 857047 h 857047"/>
              <a:gd name="connsiteX79" fmla="*/ 3272588 w 8404003"/>
              <a:gd name="connsiteY79" fmla="*/ 857047 h 857047"/>
              <a:gd name="connsiteX80" fmla="*/ 3179295 w 8404003"/>
              <a:gd name="connsiteY80" fmla="*/ 857047 h 857047"/>
              <a:gd name="connsiteX81" fmla="*/ 3003610 w 8404003"/>
              <a:gd name="connsiteY81" fmla="*/ 857047 h 857047"/>
              <a:gd name="connsiteX82" fmla="*/ 2997618 w 8404003"/>
              <a:gd name="connsiteY82" fmla="*/ 857047 h 857047"/>
              <a:gd name="connsiteX83" fmla="*/ 797860 w 8404003"/>
              <a:gd name="connsiteY83" fmla="*/ 857047 h 857047"/>
              <a:gd name="connsiteX84" fmla="*/ 0 w 8404003"/>
              <a:gd name="connsiteY84" fmla="*/ 857047 h 857047"/>
              <a:gd name="connsiteX85" fmla="*/ 0 w 8404003"/>
              <a:gd name="connsiteY85"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404003" h="857047">
                <a:moveTo>
                  <a:pt x="0" y="0"/>
                </a:moveTo>
                <a:cubicBezTo>
                  <a:pt x="0" y="0"/>
                  <a:pt x="0" y="0"/>
                  <a:pt x="797860" y="0"/>
                </a:cubicBezTo>
                <a:cubicBezTo>
                  <a:pt x="797860" y="0"/>
                  <a:pt x="797860" y="0"/>
                  <a:pt x="2482050" y="0"/>
                </a:cubicBezTo>
                <a:lnTo>
                  <a:pt x="3003610" y="0"/>
                </a:lnTo>
                <a:cubicBezTo>
                  <a:pt x="3003610" y="0"/>
                  <a:pt x="3003610" y="0"/>
                  <a:pt x="3219959" y="0"/>
                </a:cubicBezTo>
                <a:lnTo>
                  <a:pt x="3311869" y="0"/>
                </a:lnTo>
                <a:lnTo>
                  <a:pt x="3326218" y="0"/>
                </a:lnTo>
                <a:lnTo>
                  <a:pt x="3426656" y="0"/>
                </a:lnTo>
                <a:lnTo>
                  <a:pt x="3516436" y="0"/>
                </a:lnTo>
                <a:cubicBezTo>
                  <a:pt x="3516436" y="0"/>
                  <a:pt x="3516436" y="0"/>
                  <a:pt x="3601649" y="0"/>
                </a:cubicBezTo>
                <a:lnTo>
                  <a:pt x="3699274" y="0"/>
                </a:lnTo>
                <a:lnTo>
                  <a:pt x="3718421" y="0"/>
                </a:lnTo>
                <a:cubicBezTo>
                  <a:pt x="3768918" y="0"/>
                  <a:pt x="3832038" y="0"/>
                  <a:pt x="3910939" y="0"/>
                </a:cubicBezTo>
                <a:lnTo>
                  <a:pt x="3927053" y="0"/>
                </a:lnTo>
                <a:lnTo>
                  <a:pt x="4198137" y="0"/>
                </a:lnTo>
                <a:lnTo>
                  <a:pt x="4230161" y="0"/>
                </a:lnTo>
                <a:lnTo>
                  <a:pt x="4245215" y="0"/>
                </a:lnTo>
                <a:lnTo>
                  <a:pt x="4350592" y="0"/>
                </a:lnTo>
                <a:lnTo>
                  <a:pt x="4357296" y="0"/>
                </a:lnTo>
                <a:lnTo>
                  <a:pt x="4404222" y="0"/>
                </a:lnTo>
                <a:lnTo>
                  <a:pt x="4531592" y="0"/>
                </a:lnTo>
                <a:lnTo>
                  <a:pt x="4598953" y="0"/>
                </a:lnTo>
                <a:lnTo>
                  <a:pt x="4779630" y="0"/>
                </a:lnTo>
                <a:lnTo>
                  <a:pt x="5132321" y="0"/>
                </a:lnTo>
                <a:cubicBezTo>
                  <a:pt x="5132321" y="0"/>
                  <a:pt x="5132321" y="0"/>
                  <a:pt x="5141543" y="0"/>
                </a:cubicBezTo>
                <a:lnTo>
                  <a:pt x="5188556" y="0"/>
                </a:lnTo>
                <a:lnTo>
                  <a:pt x="5206100" y="0"/>
                </a:lnTo>
                <a:cubicBezTo>
                  <a:pt x="5279879" y="0"/>
                  <a:pt x="5427438" y="0"/>
                  <a:pt x="5722554" y="0"/>
                </a:cubicBezTo>
                <a:cubicBezTo>
                  <a:pt x="5722554" y="0"/>
                  <a:pt x="5722554" y="0"/>
                  <a:pt x="5732230" y="0"/>
                </a:cubicBezTo>
                <a:lnTo>
                  <a:pt x="5798594" y="0"/>
                </a:lnTo>
                <a:lnTo>
                  <a:pt x="5799962" y="0"/>
                </a:lnTo>
                <a:cubicBezTo>
                  <a:pt x="5799962" y="0"/>
                  <a:pt x="5799962" y="0"/>
                  <a:pt x="6338565" y="0"/>
                </a:cubicBezTo>
                <a:lnTo>
                  <a:pt x="6649966" y="0"/>
                </a:lnTo>
                <a:lnTo>
                  <a:pt x="6730668" y="0"/>
                </a:lnTo>
                <a:lnTo>
                  <a:pt x="7178721" y="0"/>
                </a:lnTo>
                <a:lnTo>
                  <a:pt x="7277889" y="0"/>
                </a:lnTo>
                <a:lnTo>
                  <a:pt x="7782893" y="0"/>
                </a:lnTo>
                <a:lnTo>
                  <a:pt x="8006080" y="0"/>
                </a:lnTo>
                <a:cubicBezTo>
                  <a:pt x="8015756" y="0"/>
                  <a:pt x="8025432" y="5258"/>
                  <a:pt x="8030270" y="10516"/>
                </a:cubicBezTo>
                <a:cubicBezTo>
                  <a:pt x="8030270" y="10516"/>
                  <a:pt x="8035108" y="10516"/>
                  <a:pt x="8035108" y="15774"/>
                </a:cubicBezTo>
                <a:cubicBezTo>
                  <a:pt x="8035108" y="15774"/>
                  <a:pt x="8035108" y="15774"/>
                  <a:pt x="8393118" y="404863"/>
                </a:cubicBezTo>
                <a:cubicBezTo>
                  <a:pt x="8407632" y="415379"/>
                  <a:pt x="8407632" y="436411"/>
                  <a:pt x="8393118" y="452185"/>
                </a:cubicBezTo>
                <a:cubicBezTo>
                  <a:pt x="8393118" y="452185"/>
                  <a:pt x="8393118" y="452185"/>
                  <a:pt x="8035108" y="841273"/>
                </a:cubicBezTo>
                <a:cubicBezTo>
                  <a:pt x="8035108" y="841273"/>
                  <a:pt x="8030270" y="841273"/>
                  <a:pt x="8030270" y="846531"/>
                </a:cubicBezTo>
                <a:cubicBezTo>
                  <a:pt x="8025432" y="851789"/>
                  <a:pt x="8015756" y="857047"/>
                  <a:pt x="8006080" y="857047"/>
                </a:cubicBezTo>
                <a:cubicBezTo>
                  <a:pt x="8006080" y="857047"/>
                  <a:pt x="8006080" y="857047"/>
                  <a:pt x="7889742" y="857047"/>
                </a:cubicBezTo>
                <a:lnTo>
                  <a:pt x="7782893" y="857047"/>
                </a:lnTo>
                <a:lnTo>
                  <a:pt x="7776190" y="857047"/>
                </a:lnTo>
                <a:lnTo>
                  <a:pt x="7730315" y="857047"/>
                </a:lnTo>
                <a:lnTo>
                  <a:pt x="7729264" y="857047"/>
                </a:lnTo>
                <a:lnTo>
                  <a:pt x="7601893" y="857047"/>
                </a:lnTo>
                <a:lnTo>
                  <a:pt x="7467477" y="857047"/>
                </a:lnTo>
                <a:lnTo>
                  <a:pt x="7353856" y="857047"/>
                </a:lnTo>
                <a:lnTo>
                  <a:pt x="7075374" y="857047"/>
                </a:lnTo>
                <a:lnTo>
                  <a:pt x="6944929" y="857047"/>
                </a:lnTo>
                <a:lnTo>
                  <a:pt x="6528153" y="857047"/>
                </a:lnTo>
                <a:lnTo>
                  <a:pt x="6334891" y="857047"/>
                </a:lnTo>
                <a:lnTo>
                  <a:pt x="5799962" y="857047"/>
                </a:lnTo>
                <a:cubicBezTo>
                  <a:pt x="5799962" y="857047"/>
                  <a:pt x="5799962" y="857047"/>
                  <a:pt x="5722554" y="857047"/>
                </a:cubicBezTo>
                <a:cubicBezTo>
                  <a:pt x="5722554" y="857047"/>
                  <a:pt x="5722554" y="857047"/>
                  <a:pt x="5648775" y="857047"/>
                </a:cubicBezTo>
                <a:lnTo>
                  <a:pt x="5483520" y="857047"/>
                </a:lnTo>
                <a:lnTo>
                  <a:pt x="5473550" y="857047"/>
                </a:lnTo>
                <a:cubicBezTo>
                  <a:pt x="5390548" y="857047"/>
                  <a:pt x="5279879" y="857047"/>
                  <a:pt x="5132321" y="857047"/>
                </a:cubicBezTo>
                <a:cubicBezTo>
                  <a:pt x="5132321" y="857047"/>
                  <a:pt x="5132321" y="857047"/>
                  <a:pt x="5047108" y="857047"/>
                </a:cubicBezTo>
                <a:lnTo>
                  <a:pt x="4954764" y="857047"/>
                </a:lnTo>
                <a:lnTo>
                  <a:pt x="4930335" y="857047"/>
                </a:lnTo>
                <a:cubicBezTo>
                  <a:pt x="4829342" y="857047"/>
                  <a:pt x="4677853" y="857047"/>
                  <a:pt x="4450619" y="857047"/>
                </a:cubicBezTo>
                <a:lnTo>
                  <a:pt x="4350592" y="857047"/>
                </a:lnTo>
                <a:lnTo>
                  <a:pt x="4335538" y="857047"/>
                </a:lnTo>
                <a:lnTo>
                  <a:pt x="4230161" y="857047"/>
                </a:lnTo>
                <a:lnTo>
                  <a:pt x="4215812" y="857047"/>
                </a:lnTo>
                <a:lnTo>
                  <a:pt x="4115374" y="857047"/>
                </a:lnTo>
                <a:lnTo>
                  <a:pt x="4049804" y="857047"/>
                </a:lnTo>
                <a:lnTo>
                  <a:pt x="3842757" y="857047"/>
                </a:lnTo>
                <a:lnTo>
                  <a:pt x="3614977" y="857047"/>
                </a:lnTo>
                <a:lnTo>
                  <a:pt x="3516436" y="857047"/>
                </a:lnTo>
                <a:cubicBezTo>
                  <a:pt x="3516436" y="857047"/>
                  <a:pt x="3516436" y="857047"/>
                  <a:pt x="3452333" y="857047"/>
                </a:cubicBezTo>
                <a:lnTo>
                  <a:pt x="3311869" y="857047"/>
                </a:lnTo>
                <a:lnTo>
                  <a:pt x="3300088" y="857047"/>
                </a:lnTo>
                <a:lnTo>
                  <a:pt x="3272588" y="857047"/>
                </a:lnTo>
                <a:lnTo>
                  <a:pt x="3179295" y="857047"/>
                </a:lnTo>
                <a:lnTo>
                  <a:pt x="3003610" y="857047"/>
                </a:lnTo>
                <a:lnTo>
                  <a:pt x="2997618" y="857047"/>
                </a:lnTo>
                <a:cubicBezTo>
                  <a:pt x="2683367" y="857047"/>
                  <a:pt x="2054864" y="857047"/>
                  <a:pt x="797860" y="857047"/>
                </a:cubicBezTo>
                <a:cubicBezTo>
                  <a:pt x="797860" y="857047"/>
                  <a:pt x="797860"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02" name="Google Shape;102;p13"/>
          <p:cNvSpPr txBox="1">
            <a:spLocks noGrp="1"/>
          </p:cNvSpPr>
          <p:nvPr>
            <p:ph type="subTitle" idx="1"/>
          </p:nvPr>
        </p:nvSpPr>
        <p:spPr>
          <a:xfrm>
            <a:off x="405208" y="5189400"/>
            <a:ext cx="5019715" cy="544260"/>
          </a:xfrm>
          <a:prstGeom prst="rect">
            <a:avLst/>
          </a:prstGeom>
        </p:spPr>
        <p:txBody>
          <a:bodyPr spcFirstLastPara="1" lIns="91425" tIns="45700" rIns="91425" bIns="45700" anchor="ctr" anchorCtr="0">
            <a:noAutofit/>
          </a:bodyPr>
          <a:lstStyle/>
          <a:p>
            <a:pPr marL="0" lvl="0" indent="0" rtl="0">
              <a:lnSpc>
                <a:spcPct val="90000"/>
              </a:lnSpc>
              <a:spcBef>
                <a:spcPts val="0"/>
              </a:spcBef>
              <a:spcAft>
                <a:spcPts val="600"/>
              </a:spcAft>
              <a:buClr>
                <a:srgbClr val="E36C09"/>
              </a:buClr>
              <a:buSzPts val="3200"/>
              <a:buNone/>
            </a:pPr>
            <a:r>
              <a:rPr lang="en-US" sz="2400">
                <a:solidFill>
                  <a:srgbClr val="FEFFFF"/>
                </a:solidFill>
              </a:rPr>
              <a:t>March 2, 2026</a:t>
            </a:r>
          </a:p>
          <a:p>
            <a:pPr marL="0" lvl="0" indent="0" rtl="0">
              <a:lnSpc>
                <a:spcPct val="90000"/>
              </a:lnSpc>
              <a:spcBef>
                <a:spcPts val="0"/>
              </a:spcBef>
              <a:spcAft>
                <a:spcPts val="600"/>
              </a:spcAft>
              <a:buClr>
                <a:srgbClr val="E36C09"/>
              </a:buClr>
              <a:buSzPts val="3200"/>
              <a:buNone/>
            </a:pPr>
            <a:r>
              <a:rPr lang="en-US" sz="2400">
                <a:solidFill>
                  <a:srgbClr val="FEFFFF"/>
                </a:solidFill>
              </a:rPr>
              <a:t>2026-2027 </a:t>
            </a:r>
            <a:r>
              <a:rPr lang="en-US" sz="2400" dirty="0">
                <a:solidFill>
                  <a:srgbClr val="FEFFFF"/>
                </a:solidFill>
              </a:rPr>
              <a:t>Budget Planning</a:t>
            </a:r>
          </a:p>
        </p:txBody>
      </p:sp>
      <p:sp>
        <p:nvSpPr>
          <p:cNvPr id="103" name="Google Shape;103;p13"/>
          <p:cNvSpPr txBox="1">
            <a:spLocks noGrp="1"/>
          </p:cNvSpPr>
          <p:nvPr>
            <p:ph type="sldNum" sz="quarter" idx="12"/>
          </p:nvPr>
        </p:nvSpPr>
        <p:spPr>
          <a:xfrm>
            <a:off x="5411620" y="5202719"/>
            <a:ext cx="487883" cy="517624"/>
          </a:xfrm>
          <a:prstGeom prst="rect">
            <a:avLst/>
          </a:prstGeom>
        </p:spPr>
        <p:txBody>
          <a:bodyPr spcFirstLastPara="1" lIns="91425" tIns="45700" rIns="91425" bIns="45700" anchorCtr="0">
            <a:normAutofit/>
          </a:bodyPr>
          <a:lstStyle/>
          <a:p>
            <a:pPr marL="0" lvl="0" indent="0" rtl="0">
              <a:spcBef>
                <a:spcPts val="0"/>
              </a:spcBef>
              <a:spcAft>
                <a:spcPts val="600"/>
              </a:spcAft>
              <a:buClr>
                <a:srgbClr val="9F276A"/>
              </a:buClr>
              <a:buSzPts val="900"/>
              <a:buFont typeface="Gill Sans"/>
              <a:buNone/>
            </a:pPr>
            <a:fld id="{00000000-1234-1234-1234-123412341234}" type="slidenum">
              <a:rPr lang="en-US" smtClean="0"/>
              <a:pPr marL="0" lvl="0" indent="0" rtl="0">
                <a:spcBef>
                  <a:spcPts val="0"/>
                </a:spcBef>
                <a:spcAft>
                  <a:spcPts val="600"/>
                </a:spcAft>
                <a:buClr>
                  <a:srgbClr val="9F276A"/>
                </a:buClr>
                <a:buSzPts val="900"/>
                <a:buFont typeface="Gill Sans"/>
                <a:buNone/>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148"/>
        <p:cNvGrpSpPr/>
        <p:nvPr/>
      </p:nvGrpSpPr>
      <p:grpSpPr>
        <a:xfrm>
          <a:off x="0" y="0"/>
          <a:ext cx="0" cy="0"/>
          <a:chOff x="0" y="0"/>
          <a:chExt cx="0" cy="0"/>
        </a:xfrm>
      </p:grpSpPr>
      <p:sp useBgFill="1">
        <p:nvSpPr>
          <p:cNvPr id="156" name="Rectangle 155">
            <a:extLst>
              <a:ext uri="{FF2B5EF4-FFF2-40B4-BE49-F238E27FC236}">
                <a16:creationId xmlns:a16="http://schemas.microsoft.com/office/drawing/2014/main" id="{3A3C2D7E-3F2E-404E-9B30-CB12DC972D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F1F7FD00-BF97-4325-B7C2-E451F20840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9" name="Google Shape;149;g321ae1a86b5_0_33"/>
          <p:cNvSpPr txBox="1">
            <a:spLocks noGrp="1"/>
          </p:cNvSpPr>
          <p:nvPr>
            <p:ph type="title"/>
          </p:nvPr>
        </p:nvSpPr>
        <p:spPr>
          <a:xfrm>
            <a:off x="1382543" y="228600"/>
            <a:ext cx="7037556" cy="1676400"/>
          </a:xfrm>
          <a:prstGeom prst="rect">
            <a:avLst/>
          </a:prstGeom>
        </p:spPr>
        <p:txBody>
          <a:bodyPr spcFirstLastPara="1" lIns="91425" tIns="45700" rIns="91425" bIns="45700" anchorCtr="0">
            <a:normAutofit fontScale="90000"/>
          </a:bodyPr>
          <a:lstStyle/>
          <a:p>
            <a:pPr marL="0" lvl="0" indent="0" algn="ctr" rtl="0">
              <a:spcBef>
                <a:spcPts val="0"/>
              </a:spcBef>
              <a:spcAft>
                <a:spcPts val="0"/>
              </a:spcAft>
              <a:buClr>
                <a:srgbClr val="F1C232"/>
              </a:buClr>
              <a:buSzPts val="1400"/>
              <a:buFont typeface="Gill Sans"/>
              <a:buNone/>
            </a:pPr>
            <a:r>
              <a:rPr lang="en-US" dirty="0">
                <a:solidFill>
                  <a:schemeClr val="bg1"/>
                </a:solidFill>
              </a:rPr>
              <a:t>Voorheesville CSD Goal Statement </a:t>
            </a:r>
            <a:br>
              <a:rPr lang="en-US" dirty="0">
                <a:solidFill>
                  <a:schemeClr val="bg1"/>
                </a:solidFill>
              </a:rPr>
            </a:br>
            <a:r>
              <a:rPr lang="en-US" dirty="0">
                <a:solidFill>
                  <a:schemeClr val="bg1"/>
                </a:solidFill>
              </a:rPr>
              <a:t>- Budget Development &amp; Considerations</a:t>
            </a:r>
          </a:p>
        </p:txBody>
      </p:sp>
      <p:sp>
        <p:nvSpPr>
          <p:cNvPr id="160"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151" name="Google Shape;151;g321ae1a86b5_0_33"/>
          <p:cNvSpPr txBox="1">
            <a:spLocks noGrp="1"/>
          </p:cNvSpPr>
          <p:nvPr>
            <p:ph type="sldNum" sz="quarter" idx="12"/>
          </p:nvPr>
        </p:nvSpPr>
        <p:spPr>
          <a:xfrm>
            <a:off x="398859" y="787782"/>
            <a:ext cx="584825" cy="365125"/>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Clr>
                <a:schemeClr val="accent2"/>
              </a:buClr>
              <a:buSzPts val="900"/>
              <a:buFont typeface="Gill Sans"/>
              <a:buNone/>
            </a:pPr>
            <a:fld id="{00000000-1234-1234-1234-123412341234}" type="slidenum">
              <a:rPr lang="en-US" sz="1400">
                <a:solidFill>
                  <a:srgbClr val="FFFFFF"/>
                </a:solidFill>
              </a:rPr>
              <a:pPr marL="0" lvl="0" indent="0" rtl="0">
                <a:lnSpc>
                  <a:spcPct val="90000"/>
                </a:lnSpc>
                <a:spcBef>
                  <a:spcPts val="0"/>
                </a:spcBef>
                <a:spcAft>
                  <a:spcPts val="600"/>
                </a:spcAft>
                <a:buClr>
                  <a:schemeClr val="accent2"/>
                </a:buClr>
                <a:buSzPts val="900"/>
                <a:buFont typeface="Gill Sans"/>
                <a:buNone/>
              </a:pPr>
              <a:t>10</a:t>
            </a:fld>
            <a:endParaRPr lang="en-US" sz="1400">
              <a:solidFill>
                <a:srgbClr val="FFFFFF"/>
              </a:solidFill>
            </a:endParaRPr>
          </a:p>
        </p:txBody>
      </p:sp>
      <p:sp>
        <p:nvSpPr>
          <p:cNvPr id="150" name="Google Shape;150;g321ae1a86b5_0_33"/>
          <p:cNvSpPr txBox="1">
            <a:spLocks noGrp="1"/>
          </p:cNvSpPr>
          <p:nvPr>
            <p:ph idx="1"/>
          </p:nvPr>
        </p:nvSpPr>
        <p:spPr>
          <a:xfrm>
            <a:off x="109728" y="2623930"/>
            <a:ext cx="8310372" cy="4124342"/>
          </a:xfrm>
          <a:prstGeom prst="rect">
            <a:avLst/>
          </a:prstGeom>
        </p:spPr>
        <p:txBody>
          <a:bodyPr spcFirstLastPara="1" lIns="91425" tIns="45700" rIns="91425" bIns="45700" anchorCtr="0">
            <a:normAutofit/>
          </a:bodyPr>
          <a:lstStyle/>
          <a:p>
            <a:pPr marL="0" lvl="0" indent="0" rtl="0">
              <a:spcBef>
                <a:spcPts val="0"/>
              </a:spcBef>
              <a:spcAft>
                <a:spcPts val="0"/>
              </a:spcAft>
              <a:buSzPts val="1100"/>
              <a:buNone/>
            </a:pPr>
            <a:r>
              <a:rPr lang="en-US" dirty="0"/>
              <a:t>The Voorheesville Central School District will foster trust and engagement through open two-way communication, outreach, and responsiveness to all internal and external stakeholders.</a:t>
            </a:r>
          </a:p>
          <a:p>
            <a:pPr marL="0" lvl="0" indent="0" rtl="0">
              <a:spcBef>
                <a:spcPts val="0"/>
              </a:spcBef>
              <a:spcAft>
                <a:spcPts val="0"/>
              </a:spcAft>
              <a:buSzPts val="1100"/>
              <a:buNone/>
            </a:pPr>
            <a:endParaRPr lang="en-US" dirty="0"/>
          </a:p>
          <a:p>
            <a:pPr marL="0" lvl="0" indent="0" algn="ctr" rtl="0">
              <a:spcBef>
                <a:spcPts val="0"/>
              </a:spcBef>
              <a:spcAft>
                <a:spcPts val="0"/>
              </a:spcAft>
              <a:buSzPts val="1100"/>
              <a:buNone/>
            </a:pPr>
            <a:r>
              <a:rPr lang="en-US" b="1" dirty="0">
                <a:solidFill>
                  <a:schemeClr val="accent5"/>
                </a:solidFill>
              </a:rPr>
              <a:t>PRIORITIES</a:t>
            </a:r>
          </a:p>
          <a:p>
            <a:pPr marL="0" lvl="0" indent="0" rtl="0">
              <a:spcBef>
                <a:spcPts val="0"/>
              </a:spcBef>
              <a:spcAft>
                <a:spcPts val="0"/>
              </a:spcAft>
              <a:buSzPts val="1100"/>
              <a:buNone/>
            </a:pPr>
            <a:endParaRPr lang="en-US" dirty="0"/>
          </a:p>
          <a:p>
            <a:pPr marL="0" lvl="0" indent="0" algn="ctr" rtl="0">
              <a:spcBef>
                <a:spcPts val="0"/>
              </a:spcBef>
              <a:spcAft>
                <a:spcPts val="0"/>
              </a:spcAft>
              <a:buSzPts val="1100"/>
              <a:buNone/>
            </a:pPr>
            <a:r>
              <a:rPr lang="en-US" b="1" dirty="0"/>
              <a:t>#1 – A balanced budget meeting the needs of students &amp; staff </a:t>
            </a:r>
          </a:p>
          <a:p>
            <a:pPr marL="0" lvl="0" indent="0" rtl="0">
              <a:spcBef>
                <a:spcPts val="0"/>
              </a:spcBef>
              <a:spcAft>
                <a:spcPts val="0"/>
              </a:spcAft>
              <a:buSzPts val="1100"/>
              <a:buNone/>
            </a:pPr>
            <a:r>
              <a:rPr lang="en-US" dirty="0"/>
              <a:t>	</a:t>
            </a:r>
          </a:p>
          <a:p>
            <a:pPr marL="0" lvl="0" indent="0" algn="just" rtl="0">
              <a:spcBef>
                <a:spcPts val="0"/>
              </a:spcBef>
              <a:spcAft>
                <a:spcPts val="0"/>
              </a:spcAft>
              <a:buSzPts val="1100"/>
              <a:buNone/>
            </a:pPr>
            <a:r>
              <a:rPr lang="en-US" dirty="0"/>
              <a:t>       Student focused, maintain programming, services, etc.</a:t>
            </a:r>
          </a:p>
          <a:p>
            <a:pPr marL="0" lvl="0" indent="0" algn="just" rtl="0">
              <a:spcBef>
                <a:spcPts val="0"/>
              </a:spcBef>
              <a:spcAft>
                <a:spcPts val="0"/>
              </a:spcAft>
              <a:buSzPts val="1100"/>
              <a:buNone/>
            </a:pPr>
            <a:r>
              <a:rPr lang="en-US" dirty="0"/>
              <a:t>	Collaborative meetings with administrators &amp; Key stakeholders</a:t>
            </a:r>
          </a:p>
          <a:p>
            <a:pPr marL="0" lvl="0" indent="0" algn="just" rtl="0">
              <a:spcBef>
                <a:spcPts val="0"/>
              </a:spcBef>
              <a:spcAft>
                <a:spcPts val="0"/>
              </a:spcAft>
              <a:buSzPts val="1100"/>
              <a:buNone/>
            </a:pPr>
            <a:r>
              <a:rPr lang="en-US" dirty="0"/>
              <a:t>       Fiscal Responsibility – ensuring long term and short-term sustainability</a:t>
            </a:r>
          </a:p>
          <a:p>
            <a:pPr marL="0" lvl="0" indent="0" algn="just" rtl="0">
              <a:spcBef>
                <a:spcPts val="0"/>
              </a:spcBef>
              <a:spcAft>
                <a:spcPts val="0"/>
              </a:spcAft>
              <a:buSzPts val="1100"/>
              <a:buNone/>
            </a:pPr>
            <a:endParaRPr lang="en-US" dirty="0"/>
          </a:p>
          <a:p>
            <a:pPr marL="0" lvl="0" indent="0" rtl="0">
              <a:spcBef>
                <a:spcPts val="0"/>
              </a:spcBef>
              <a:spcAft>
                <a:spcPts val="0"/>
              </a:spcAft>
              <a:buSzPts val="1100"/>
              <a:buNone/>
            </a:pPr>
            <a:endParaRPr lang="en-US" dirty="0"/>
          </a:p>
          <a:p>
            <a:pPr marL="0" lvl="0" indent="0" rtl="0">
              <a:spcBef>
                <a:spcPts val="0"/>
              </a:spcBef>
              <a:spcAft>
                <a:spcPts val="0"/>
              </a:spcAft>
              <a:buSzPts val="1100"/>
              <a:buNone/>
            </a:pPr>
            <a:endParaRPr lang="en-US" dirty="0"/>
          </a:p>
          <a:p>
            <a:pPr marL="0" lvl="0" indent="0" rtl="0">
              <a:spcBef>
                <a:spcPts val="0"/>
              </a:spcBef>
              <a:spcAft>
                <a:spcPts val="0"/>
              </a:spcAft>
              <a:buSzPts val="1100"/>
              <a:buNone/>
            </a:pPr>
            <a:endParaRPr lang="en-US" dirty="0"/>
          </a:p>
          <a:p>
            <a:pPr marL="0" lvl="0" indent="0" rtl="0">
              <a:spcBef>
                <a:spcPts val="0"/>
              </a:spcBef>
              <a:spcAft>
                <a:spcPts val="0"/>
              </a:spcAft>
              <a:buSzPts val="2576"/>
              <a:buNone/>
            </a:pPr>
            <a:endParaRPr lang="en-US" dirty="0"/>
          </a:p>
          <a:p>
            <a:pPr marL="306000" lvl="0" indent="-142424" rtl="0">
              <a:spcBef>
                <a:spcPts val="600"/>
              </a:spcBef>
              <a:spcAft>
                <a:spcPts val="600"/>
              </a:spcAft>
              <a:buSzPts val="2576"/>
              <a:buNone/>
            </a:pPr>
            <a:endParaRPr lang="en-US" dirty="0"/>
          </a:p>
        </p:txBody>
      </p:sp>
      <p:pic>
        <p:nvPicPr>
          <p:cNvPr id="3" name="Picture 2">
            <a:extLst>
              <a:ext uri="{FF2B5EF4-FFF2-40B4-BE49-F238E27FC236}">
                <a16:creationId xmlns:a16="http://schemas.microsoft.com/office/drawing/2014/main" id="{0AAD3283-5235-9D5C-9285-4170B7610913}"/>
              </a:ext>
            </a:extLst>
          </p:cNvPr>
          <p:cNvPicPr>
            <a:picLocks noChangeAspect="1"/>
          </p:cNvPicPr>
          <p:nvPr/>
        </p:nvPicPr>
        <p:blipFill>
          <a:blip r:embed="rId3"/>
          <a:stretch>
            <a:fillRect/>
          </a:stretch>
        </p:blipFill>
        <p:spPr>
          <a:xfrm>
            <a:off x="243804" y="1433726"/>
            <a:ext cx="829675" cy="702919"/>
          </a:xfrm>
          <a:prstGeom prst="rect">
            <a:avLst/>
          </a:prstGeom>
        </p:spPr>
      </p:pic>
      <p:cxnSp>
        <p:nvCxnSpPr>
          <p:cNvPr id="5" name="Straight Arrow Connector 4">
            <a:extLst>
              <a:ext uri="{FF2B5EF4-FFF2-40B4-BE49-F238E27FC236}">
                <a16:creationId xmlns:a16="http://schemas.microsoft.com/office/drawing/2014/main" id="{2B969F9F-B5E3-DDF4-B1EA-AE761B7984A0}"/>
              </a:ext>
            </a:extLst>
          </p:cNvPr>
          <p:cNvCxnSpPr>
            <a:cxnSpLocks/>
          </p:cNvCxnSpPr>
          <p:nvPr/>
        </p:nvCxnSpPr>
        <p:spPr>
          <a:xfrm>
            <a:off x="109728" y="4983480"/>
            <a:ext cx="4259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7541300-1423-825D-4C3F-79507D822BB1}"/>
              </a:ext>
            </a:extLst>
          </p:cNvPr>
          <p:cNvCxnSpPr>
            <a:cxnSpLocks/>
          </p:cNvCxnSpPr>
          <p:nvPr/>
        </p:nvCxnSpPr>
        <p:spPr>
          <a:xfrm>
            <a:off x="109728" y="5273040"/>
            <a:ext cx="4259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FBCCE02-4AB2-9085-5AA0-AF365A074C81}"/>
              </a:ext>
            </a:extLst>
          </p:cNvPr>
          <p:cNvCxnSpPr>
            <a:cxnSpLocks/>
          </p:cNvCxnSpPr>
          <p:nvPr/>
        </p:nvCxnSpPr>
        <p:spPr>
          <a:xfrm>
            <a:off x="109728" y="5562600"/>
            <a:ext cx="4259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148">
          <a:extLst>
            <a:ext uri="{FF2B5EF4-FFF2-40B4-BE49-F238E27FC236}">
              <a16:creationId xmlns:a16="http://schemas.microsoft.com/office/drawing/2014/main" id="{0725BA73-A096-E60D-1493-CA9ACD97D0FF}"/>
            </a:ext>
          </a:extLst>
        </p:cNvPr>
        <p:cNvGrpSpPr/>
        <p:nvPr/>
      </p:nvGrpSpPr>
      <p:grpSpPr>
        <a:xfrm>
          <a:off x="0" y="0"/>
          <a:ext cx="0" cy="0"/>
          <a:chOff x="0" y="0"/>
          <a:chExt cx="0" cy="0"/>
        </a:xfrm>
      </p:grpSpPr>
      <p:sp useBgFill="1">
        <p:nvSpPr>
          <p:cNvPr id="156" name="Rectangle 155">
            <a:extLst>
              <a:ext uri="{FF2B5EF4-FFF2-40B4-BE49-F238E27FC236}">
                <a16:creationId xmlns:a16="http://schemas.microsoft.com/office/drawing/2014/main" id="{2CA35075-C21A-3E9C-AD29-C3580DD6BF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A43738F5-4A2E-9EEB-B2FB-E01377B301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9" name="Google Shape;149;g321ae1a86b5_0_33">
            <a:extLst>
              <a:ext uri="{FF2B5EF4-FFF2-40B4-BE49-F238E27FC236}">
                <a16:creationId xmlns:a16="http://schemas.microsoft.com/office/drawing/2014/main" id="{2461718E-05D9-CC33-B88D-6CED4F26AEB7}"/>
              </a:ext>
            </a:extLst>
          </p:cNvPr>
          <p:cNvSpPr txBox="1">
            <a:spLocks noGrp="1"/>
          </p:cNvSpPr>
          <p:nvPr>
            <p:ph type="title"/>
          </p:nvPr>
        </p:nvSpPr>
        <p:spPr>
          <a:xfrm>
            <a:off x="1382543" y="228600"/>
            <a:ext cx="7037556" cy="1676400"/>
          </a:xfrm>
          <a:prstGeom prst="rect">
            <a:avLst/>
          </a:prstGeom>
        </p:spPr>
        <p:txBody>
          <a:bodyPr spcFirstLastPara="1" lIns="91425" tIns="45700" rIns="91425" bIns="45700" anchorCtr="0">
            <a:normAutofit fontScale="90000"/>
          </a:bodyPr>
          <a:lstStyle/>
          <a:p>
            <a:pPr marL="0" lvl="0" indent="0" algn="ctr" rtl="0">
              <a:spcBef>
                <a:spcPts val="0"/>
              </a:spcBef>
              <a:spcAft>
                <a:spcPts val="0"/>
              </a:spcAft>
              <a:buClr>
                <a:srgbClr val="F1C232"/>
              </a:buClr>
              <a:buSzPts val="1400"/>
              <a:buFont typeface="Gill Sans"/>
              <a:buNone/>
            </a:pPr>
            <a:r>
              <a:rPr lang="en-US" dirty="0">
                <a:solidFill>
                  <a:schemeClr val="bg1"/>
                </a:solidFill>
              </a:rPr>
              <a:t>Voorheesville CSD Goal Statement </a:t>
            </a:r>
            <a:br>
              <a:rPr lang="en-US" dirty="0">
                <a:solidFill>
                  <a:schemeClr val="bg1"/>
                </a:solidFill>
              </a:rPr>
            </a:br>
            <a:r>
              <a:rPr lang="en-US" dirty="0">
                <a:solidFill>
                  <a:schemeClr val="bg1"/>
                </a:solidFill>
              </a:rPr>
              <a:t>- Budget Development &amp; Considerations</a:t>
            </a:r>
          </a:p>
        </p:txBody>
      </p:sp>
      <p:sp>
        <p:nvSpPr>
          <p:cNvPr id="160" name="Freeform 11">
            <a:extLst>
              <a:ext uri="{FF2B5EF4-FFF2-40B4-BE49-F238E27FC236}">
                <a16:creationId xmlns:a16="http://schemas.microsoft.com/office/drawing/2014/main" id="{C50692F3-4B09-292A-58AC-01E85BB02B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151" name="Google Shape;151;g321ae1a86b5_0_33">
            <a:extLst>
              <a:ext uri="{FF2B5EF4-FFF2-40B4-BE49-F238E27FC236}">
                <a16:creationId xmlns:a16="http://schemas.microsoft.com/office/drawing/2014/main" id="{CC650453-0965-D07B-75F7-34D918865DCD}"/>
              </a:ext>
            </a:extLst>
          </p:cNvPr>
          <p:cNvSpPr txBox="1">
            <a:spLocks noGrp="1"/>
          </p:cNvSpPr>
          <p:nvPr>
            <p:ph type="sldNum" sz="quarter" idx="12"/>
          </p:nvPr>
        </p:nvSpPr>
        <p:spPr>
          <a:xfrm>
            <a:off x="398859" y="787782"/>
            <a:ext cx="584825" cy="365125"/>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Clr>
                <a:schemeClr val="accent2"/>
              </a:buClr>
              <a:buSzPts val="900"/>
              <a:buFont typeface="Gill Sans"/>
              <a:buNone/>
            </a:pPr>
            <a:fld id="{00000000-1234-1234-1234-123412341234}" type="slidenum">
              <a:rPr lang="en-US" sz="1400">
                <a:solidFill>
                  <a:srgbClr val="FFFFFF"/>
                </a:solidFill>
              </a:rPr>
              <a:pPr marL="0" lvl="0" indent="0" rtl="0">
                <a:lnSpc>
                  <a:spcPct val="90000"/>
                </a:lnSpc>
                <a:spcBef>
                  <a:spcPts val="0"/>
                </a:spcBef>
                <a:spcAft>
                  <a:spcPts val="600"/>
                </a:spcAft>
                <a:buClr>
                  <a:schemeClr val="accent2"/>
                </a:buClr>
                <a:buSzPts val="900"/>
                <a:buFont typeface="Gill Sans"/>
                <a:buNone/>
              </a:pPr>
              <a:t>11</a:t>
            </a:fld>
            <a:endParaRPr lang="en-US" sz="1400">
              <a:solidFill>
                <a:srgbClr val="FFFFFF"/>
              </a:solidFill>
            </a:endParaRPr>
          </a:p>
        </p:txBody>
      </p:sp>
      <p:sp>
        <p:nvSpPr>
          <p:cNvPr id="150" name="Google Shape;150;g321ae1a86b5_0_33">
            <a:extLst>
              <a:ext uri="{FF2B5EF4-FFF2-40B4-BE49-F238E27FC236}">
                <a16:creationId xmlns:a16="http://schemas.microsoft.com/office/drawing/2014/main" id="{8AB6402B-17AE-26EC-76CE-E19962BC3439}"/>
              </a:ext>
            </a:extLst>
          </p:cNvPr>
          <p:cNvSpPr txBox="1">
            <a:spLocks noGrp="1"/>
          </p:cNvSpPr>
          <p:nvPr>
            <p:ph idx="1"/>
          </p:nvPr>
        </p:nvSpPr>
        <p:spPr>
          <a:xfrm>
            <a:off x="521208" y="2380102"/>
            <a:ext cx="8174736" cy="4368170"/>
          </a:xfrm>
          <a:prstGeom prst="rect">
            <a:avLst/>
          </a:prstGeom>
        </p:spPr>
        <p:txBody>
          <a:bodyPr spcFirstLastPara="1" lIns="91425" tIns="45700" rIns="91425" bIns="45700" anchorCtr="0">
            <a:normAutofit/>
          </a:bodyPr>
          <a:lstStyle/>
          <a:p>
            <a:pPr marL="0" lvl="0" indent="0" algn="ctr" rtl="0">
              <a:spcBef>
                <a:spcPts val="0"/>
              </a:spcBef>
              <a:spcAft>
                <a:spcPts val="0"/>
              </a:spcAft>
              <a:buSzPts val="1100"/>
              <a:buNone/>
            </a:pPr>
            <a:r>
              <a:rPr lang="en-US" sz="2400" b="1" dirty="0">
                <a:solidFill>
                  <a:schemeClr val="tx1"/>
                </a:solidFill>
              </a:rPr>
              <a:t>2026-2027 Rollover Budget</a:t>
            </a:r>
          </a:p>
          <a:p>
            <a:pPr marL="0" lvl="0" indent="0" algn="ctr" rtl="0">
              <a:spcBef>
                <a:spcPts val="0"/>
              </a:spcBef>
              <a:spcAft>
                <a:spcPts val="0"/>
              </a:spcAft>
              <a:buSzPts val="1100"/>
              <a:buNone/>
            </a:pPr>
            <a:endParaRPr lang="en-US" sz="2400" b="1" dirty="0">
              <a:solidFill>
                <a:schemeClr val="tx1"/>
              </a:solidFill>
            </a:endParaRPr>
          </a:p>
          <a:p>
            <a:pPr>
              <a:spcBef>
                <a:spcPts val="0"/>
              </a:spcBef>
              <a:buSzPts val="1100"/>
              <a:buFont typeface="Wingdings" panose="05000000000000000000" pitchFamily="2" charset="2"/>
              <a:buChar char="§"/>
            </a:pPr>
            <a:r>
              <a:rPr lang="en-US" dirty="0">
                <a:solidFill>
                  <a:schemeClr val="tx1"/>
                </a:solidFill>
              </a:rPr>
              <a:t>Assumes all staffing and programs remain constant</a:t>
            </a:r>
          </a:p>
          <a:p>
            <a:pPr>
              <a:spcBef>
                <a:spcPts val="0"/>
              </a:spcBef>
              <a:buSzPts val="1100"/>
              <a:buFont typeface="Wingdings" panose="05000000000000000000" pitchFamily="2" charset="2"/>
              <a:buChar char="§"/>
            </a:pPr>
            <a:endParaRPr lang="en-US" dirty="0">
              <a:solidFill>
                <a:schemeClr val="tx1"/>
              </a:solidFill>
            </a:endParaRPr>
          </a:p>
          <a:p>
            <a:pPr>
              <a:spcBef>
                <a:spcPts val="0"/>
              </a:spcBef>
              <a:buSzPts val="1100"/>
              <a:buFont typeface="Wingdings" panose="05000000000000000000" pitchFamily="2" charset="2"/>
              <a:buChar char="§"/>
            </a:pPr>
            <a:r>
              <a:rPr lang="en-US" dirty="0">
                <a:solidFill>
                  <a:schemeClr val="tx1"/>
                </a:solidFill>
              </a:rPr>
              <a:t>Revenues and expenses are projected using known data or that which can be reasonably anticipated given information available at point in time – budget will be fluid in development</a:t>
            </a:r>
          </a:p>
          <a:p>
            <a:pPr marL="0" indent="0">
              <a:spcBef>
                <a:spcPts val="0"/>
              </a:spcBef>
              <a:buSzPts val="1100"/>
              <a:buNone/>
            </a:pPr>
            <a:endParaRPr lang="en-US" dirty="0">
              <a:solidFill>
                <a:schemeClr val="tx1"/>
              </a:solidFill>
            </a:endParaRPr>
          </a:p>
          <a:p>
            <a:pPr>
              <a:spcBef>
                <a:spcPts val="0"/>
              </a:spcBef>
              <a:buSzPts val="1100"/>
              <a:buFont typeface="Wingdings" panose="05000000000000000000" pitchFamily="2" charset="2"/>
              <a:buChar char="§"/>
            </a:pPr>
            <a:r>
              <a:rPr lang="en-US" dirty="0">
                <a:solidFill>
                  <a:schemeClr val="tx1"/>
                </a:solidFill>
              </a:rPr>
              <a:t>Historical data trends or information from resources outside the district provides basis for determination of estimates</a:t>
            </a:r>
          </a:p>
          <a:p>
            <a:pPr marL="0" indent="0" algn="ctr">
              <a:spcBef>
                <a:spcPts val="0"/>
              </a:spcBef>
              <a:buSzPts val="1100"/>
              <a:buNone/>
            </a:pPr>
            <a:endParaRPr lang="en-US" dirty="0"/>
          </a:p>
          <a:p>
            <a:pPr marL="0" lvl="0" indent="0" rtl="0">
              <a:spcBef>
                <a:spcPts val="0"/>
              </a:spcBef>
              <a:spcAft>
                <a:spcPts val="0"/>
              </a:spcAft>
              <a:buSzPts val="1100"/>
              <a:buNone/>
            </a:pPr>
            <a:endParaRPr lang="en-US" dirty="0"/>
          </a:p>
          <a:p>
            <a:pPr marL="0" lvl="0" indent="0" rtl="0">
              <a:spcBef>
                <a:spcPts val="0"/>
              </a:spcBef>
              <a:spcAft>
                <a:spcPts val="0"/>
              </a:spcAft>
              <a:buSzPts val="1100"/>
              <a:buNone/>
            </a:pPr>
            <a:endParaRPr lang="en-US" dirty="0"/>
          </a:p>
          <a:p>
            <a:pPr marL="0" lvl="0" indent="0" rtl="0">
              <a:spcBef>
                <a:spcPts val="0"/>
              </a:spcBef>
              <a:spcAft>
                <a:spcPts val="0"/>
              </a:spcAft>
              <a:buSzPts val="2576"/>
              <a:buNone/>
            </a:pPr>
            <a:endParaRPr lang="en-US" dirty="0"/>
          </a:p>
          <a:p>
            <a:pPr marL="306000" lvl="0" indent="-142424" rtl="0">
              <a:spcBef>
                <a:spcPts val="600"/>
              </a:spcBef>
              <a:spcAft>
                <a:spcPts val="600"/>
              </a:spcAft>
              <a:buSzPts val="2576"/>
              <a:buNone/>
            </a:pPr>
            <a:endParaRPr lang="en-US" dirty="0"/>
          </a:p>
        </p:txBody>
      </p:sp>
      <p:pic>
        <p:nvPicPr>
          <p:cNvPr id="3" name="Picture 2">
            <a:extLst>
              <a:ext uri="{FF2B5EF4-FFF2-40B4-BE49-F238E27FC236}">
                <a16:creationId xmlns:a16="http://schemas.microsoft.com/office/drawing/2014/main" id="{CDF676BA-464E-21BF-0878-6473442CD36D}"/>
              </a:ext>
            </a:extLst>
          </p:cNvPr>
          <p:cNvPicPr>
            <a:picLocks noChangeAspect="1"/>
          </p:cNvPicPr>
          <p:nvPr/>
        </p:nvPicPr>
        <p:blipFill>
          <a:blip r:embed="rId3"/>
          <a:stretch>
            <a:fillRect/>
          </a:stretch>
        </p:blipFill>
        <p:spPr>
          <a:xfrm>
            <a:off x="8199551" y="1553540"/>
            <a:ext cx="829675" cy="702919"/>
          </a:xfrm>
          <a:prstGeom prst="rect">
            <a:avLst/>
          </a:prstGeom>
        </p:spPr>
      </p:pic>
    </p:spTree>
    <p:extLst>
      <p:ext uri="{BB962C8B-B14F-4D97-AF65-F5344CB8AC3E}">
        <p14:creationId xmlns:p14="http://schemas.microsoft.com/office/powerpoint/2010/main" val="3925709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148">
          <a:extLst>
            <a:ext uri="{FF2B5EF4-FFF2-40B4-BE49-F238E27FC236}">
              <a16:creationId xmlns:a16="http://schemas.microsoft.com/office/drawing/2014/main" id="{0640FC0C-3C34-CE51-275B-4803B1CF1C93}"/>
            </a:ext>
          </a:extLst>
        </p:cNvPr>
        <p:cNvGrpSpPr/>
        <p:nvPr/>
      </p:nvGrpSpPr>
      <p:grpSpPr>
        <a:xfrm>
          <a:off x="0" y="0"/>
          <a:ext cx="0" cy="0"/>
          <a:chOff x="0" y="0"/>
          <a:chExt cx="0" cy="0"/>
        </a:xfrm>
      </p:grpSpPr>
      <p:sp useBgFill="1">
        <p:nvSpPr>
          <p:cNvPr id="156" name="Rectangle 155">
            <a:extLst>
              <a:ext uri="{FF2B5EF4-FFF2-40B4-BE49-F238E27FC236}">
                <a16:creationId xmlns:a16="http://schemas.microsoft.com/office/drawing/2014/main" id="{ED74DC1B-9FD8-1C40-4568-37377F9F6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12DF9AEE-A749-EA70-C68C-B45F03E9E5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9" name="Google Shape;149;g321ae1a86b5_0_33">
            <a:extLst>
              <a:ext uri="{FF2B5EF4-FFF2-40B4-BE49-F238E27FC236}">
                <a16:creationId xmlns:a16="http://schemas.microsoft.com/office/drawing/2014/main" id="{59FF10FC-3C38-9904-9305-6A1166372F6A}"/>
              </a:ext>
            </a:extLst>
          </p:cNvPr>
          <p:cNvSpPr txBox="1">
            <a:spLocks noGrp="1"/>
          </p:cNvSpPr>
          <p:nvPr>
            <p:ph type="title"/>
          </p:nvPr>
        </p:nvSpPr>
        <p:spPr>
          <a:xfrm>
            <a:off x="1382543" y="228600"/>
            <a:ext cx="7037556" cy="1676400"/>
          </a:xfrm>
          <a:prstGeom prst="rect">
            <a:avLst/>
          </a:prstGeom>
        </p:spPr>
        <p:txBody>
          <a:bodyPr spcFirstLastPara="1" lIns="91425" tIns="45700" rIns="91425" bIns="45700" anchorCtr="0">
            <a:normAutofit fontScale="90000"/>
          </a:bodyPr>
          <a:lstStyle/>
          <a:p>
            <a:pPr marL="0" lvl="0" indent="0" algn="ctr" rtl="0">
              <a:spcBef>
                <a:spcPts val="0"/>
              </a:spcBef>
              <a:spcAft>
                <a:spcPts val="0"/>
              </a:spcAft>
              <a:buClr>
                <a:srgbClr val="F1C232"/>
              </a:buClr>
              <a:buSzPts val="1400"/>
              <a:buFont typeface="Gill Sans"/>
              <a:buNone/>
            </a:pPr>
            <a:r>
              <a:rPr lang="en-US" dirty="0">
                <a:solidFill>
                  <a:schemeClr val="bg1"/>
                </a:solidFill>
              </a:rPr>
              <a:t>Voorheesville CSD Goal Statement </a:t>
            </a:r>
            <a:br>
              <a:rPr lang="en-US" dirty="0">
                <a:solidFill>
                  <a:schemeClr val="bg1"/>
                </a:solidFill>
              </a:rPr>
            </a:br>
            <a:r>
              <a:rPr lang="en-US" dirty="0">
                <a:solidFill>
                  <a:schemeClr val="bg1"/>
                </a:solidFill>
              </a:rPr>
              <a:t>- Budget Development &amp; Considerations</a:t>
            </a:r>
          </a:p>
        </p:txBody>
      </p:sp>
      <p:sp>
        <p:nvSpPr>
          <p:cNvPr id="160" name="Freeform 11">
            <a:extLst>
              <a:ext uri="{FF2B5EF4-FFF2-40B4-BE49-F238E27FC236}">
                <a16:creationId xmlns:a16="http://schemas.microsoft.com/office/drawing/2014/main" id="{94107C69-1263-424A-40AD-503F18155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151" name="Google Shape;151;g321ae1a86b5_0_33">
            <a:extLst>
              <a:ext uri="{FF2B5EF4-FFF2-40B4-BE49-F238E27FC236}">
                <a16:creationId xmlns:a16="http://schemas.microsoft.com/office/drawing/2014/main" id="{D7DA9B43-3728-8AD9-29DD-F04E6D38324B}"/>
              </a:ext>
            </a:extLst>
          </p:cNvPr>
          <p:cNvSpPr txBox="1">
            <a:spLocks noGrp="1"/>
          </p:cNvSpPr>
          <p:nvPr>
            <p:ph type="sldNum" sz="quarter" idx="12"/>
          </p:nvPr>
        </p:nvSpPr>
        <p:spPr>
          <a:xfrm>
            <a:off x="398859" y="787782"/>
            <a:ext cx="584825" cy="365125"/>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Clr>
                <a:schemeClr val="accent2"/>
              </a:buClr>
              <a:buSzPts val="900"/>
              <a:buFont typeface="Gill Sans"/>
              <a:buNone/>
            </a:pPr>
            <a:fld id="{00000000-1234-1234-1234-123412341234}" type="slidenum">
              <a:rPr lang="en-US" sz="1400">
                <a:solidFill>
                  <a:srgbClr val="FFFFFF"/>
                </a:solidFill>
              </a:rPr>
              <a:pPr marL="0" lvl="0" indent="0" rtl="0">
                <a:lnSpc>
                  <a:spcPct val="90000"/>
                </a:lnSpc>
                <a:spcBef>
                  <a:spcPts val="0"/>
                </a:spcBef>
                <a:spcAft>
                  <a:spcPts val="600"/>
                </a:spcAft>
                <a:buClr>
                  <a:schemeClr val="accent2"/>
                </a:buClr>
                <a:buSzPts val="900"/>
                <a:buFont typeface="Gill Sans"/>
                <a:buNone/>
              </a:pPr>
              <a:t>12</a:t>
            </a:fld>
            <a:endParaRPr lang="en-US" sz="1400">
              <a:solidFill>
                <a:srgbClr val="FFFFFF"/>
              </a:solidFill>
            </a:endParaRPr>
          </a:p>
        </p:txBody>
      </p:sp>
      <p:sp>
        <p:nvSpPr>
          <p:cNvPr id="150" name="Google Shape;150;g321ae1a86b5_0_33">
            <a:extLst>
              <a:ext uri="{FF2B5EF4-FFF2-40B4-BE49-F238E27FC236}">
                <a16:creationId xmlns:a16="http://schemas.microsoft.com/office/drawing/2014/main" id="{032F7F64-076E-2A88-6CF1-1C48210931D5}"/>
              </a:ext>
            </a:extLst>
          </p:cNvPr>
          <p:cNvSpPr txBox="1">
            <a:spLocks noGrp="1"/>
          </p:cNvSpPr>
          <p:nvPr>
            <p:ph idx="1"/>
          </p:nvPr>
        </p:nvSpPr>
        <p:spPr>
          <a:xfrm>
            <a:off x="617517" y="2546612"/>
            <a:ext cx="8170223" cy="4762332"/>
          </a:xfrm>
          <a:prstGeom prst="rect">
            <a:avLst/>
          </a:prstGeom>
        </p:spPr>
        <p:txBody>
          <a:bodyPr spcFirstLastPara="1" lIns="91425" tIns="45700" rIns="91425" bIns="45700" anchorCtr="0">
            <a:normAutofit/>
          </a:bodyPr>
          <a:lstStyle/>
          <a:p>
            <a:pPr marL="0" lvl="0" indent="0" algn="ctr" rtl="0">
              <a:spcBef>
                <a:spcPts val="0"/>
              </a:spcBef>
              <a:spcAft>
                <a:spcPts val="0"/>
              </a:spcAft>
              <a:buSzPts val="1100"/>
              <a:buNone/>
            </a:pPr>
            <a:r>
              <a:rPr lang="en-US" sz="2400" b="1" dirty="0">
                <a:solidFill>
                  <a:schemeClr val="tx1"/>
                </a:solidFill>
              </a:rPr>
              <a:t>2026-2027 Rollover Budget – Key Influences &amp; Factors for Consideration</a:t>
            </a:r>
          </a:p>
          <a:p>
            <a:pPr marL="0" lvl="0" indent="0" algn="ctr" rtl="0">
              <a:spcBef>
                <a:spcPts val="0"/>
              </a:spcBef>
              <a:spcAft>
                <a:spcPts val="0"/>
              </a:spcAft>
              <a:buSzPts val="1100"/>
              <a:buNone/>
            </a:pPr>
            <a:endParaRPr lang="en-US" sz="2000" b="1" dirty="0">
              <a:solidFill>
                <a:schemeClr val="tx1"/>
              </a:solidFill>
            </a:endParaRPr>
          </a:p>
          <a:p>
            <a:pPr lvl="1">
              <a:spcBef>
                <a:spcPts val="0"/>
              </a:spcBef>
              <a:buSzPts val="1100"/>
              <a:buFont typeface="Wingdings" panose="05000000000000000000" pitchFamily="2" charset="2"/>
              <a:buChar char="§"/>
            </a:pPr>
            <a:r>
              <a:rPr lang="en-US" sz="2000" dirty="0"/>
              <a:t>Modest State Aid Increases – aid does not keep pace with increase in expenses</a:t>
            </a:r>
          </a:p>
          <a:p>
            <a:pPr lvl="2">
              <a:spcBef>
                <a:spcPts val="0"/>
              </a:spcBef>
              <a:buSzPts val="1100"/>
              <a:buFont typeface="Wingdings" panose="05000000000000000000" pitchFamily="2" charset="2"/>
              <a:buChar char="§"/>
            </a:pPr>
            <a:r>
              <a:rPr lang="en-US" sz="2000" dirty="0"/>
              <a:t>Coupled with Foundation Aid Uncertainty</a:t>
            </a:r>
          </a:p>
          <a:p>
            <a:pPr lvl="2">
              <a:spcBef>
                <a:spcPts val="0"/>
              </a:spcBef>
              <a:buSzPts val="1100"/>
              <a:buFont typeface="Wingdings" panose="05000000000000000000" pitchFamily="2" charset="2"/>
              <a:buChar char="§"/>
            </a:pPr>
            <a:endParaRPr lang="en-US" sz="2000" dirty="0"/>
          </a:p>
          <a:p>
            <a:pPr lvl="1">
              <a:spcBef>
                <a:spcPts val="0"/>
              </a:spcBef>
              <a:buSzPts val="1100"/>
              <a:buFont typeface="Wingdings" panose="05000000000000000000" pitchFamily="2" charset="2"/>
              <a:buChar char="§"/>
            </a:pPr>
            <a:r>
              <a:rPr lang="en-US" sz="2200" dirty="0"/>
              <a:t>Chapter 97 Projects – Building Aid projections</a:t>
            </a:r>
          </a:p>
          <a:p>
            <a:pPr lvl="2">
              <a:spcBef>
                <a:spcPts val="0"/>
              </a:spcBef>
              <a:buSzPts val="1100"/>
              <a:buFont typeface="Wingdings" panose="05000000000000000000" pitchFamily="2" charset="2"/>
              <a:buChar char="§"/>
            </a:pPr>
            <a:endParaRPr lang="en-US" sz="2000" dirty="0"/>
          </a:p>
          <a:p>
            <a:pPr lvl="1">
              <a:spcBef>
                <a:spcPts val="0"/>
              </a:spcBef>
              <a:buSzPts val="1100"/>
              <a:buFont typeface="Wingdings" panose="05000000000000000000" pitchFamily="2" charset="2"/>
              <a:buChar char="§"/>
            </a:pPr>
            <a:r>
              <a:rPr lang="en-US" sz="2000" dirty="0"/>
              <a:t>Inflation</a:t>
            </a:r>
          </a:p>
          <a:p>
            <a:pPr lvl="1">
              <a:spcBef>
                <a:spcPts val="0"/>
              </a:spcBef>
              <a:buSzPts val="1100"/>
              <a:buFont typeface="Wingdings" panose="05000000000000000000" pitchFamily="2" charset="2"/>
              <a:buChar char="§"/>
            </a:pPr>
            <a:endParaRPr lang="en-US" sz="2000" dirty="0"/>
          </a:p>
          <a:p>
            <a:pPr lvl="1">
              <a:spcBef>
                <a:spcPts val="0"/>
              </a:spcBef>
              <a:buSzPts val="1100"/>
              <a:buFont typeface="Wingdings" panose="05000000000000000000" pitchFamily="2" charset="2"/>
              <a:buChar char="§"/>
            </a:pPr>
            <a:r>
              <a:rPr lang="en-US" sz="2000" dirty="0"/>
              <a:t>Increase in health insurance and other benefits</a:t>
            </a:r>
          </a:p>
          <a:p>
            <a:pPr lvl="1">
              <a:spcBef>
                <a:spcPts val="0"/>
              </a:spcBef>
              <a:buSzPts val="1100"/>
              <a:buFont typeface="Wingdings" panose="05000000000000000000" pitchFamily="2" charset="2"/>
              <a:buChar char="§"/>
            </a:pPr>
            <a:endParaRPr lang="en-US" dirty="0"/>
          </a:p>
          <a:p>
            <a:pPr marL="0" lvl="0" indent="0" rtl="0">
              <a:spcBef>
                <a:spcPts val="0"/>
              </a:spcBef>
              <a:spcAft>
                <a:spcPts val="0"/>
              </a:spcAft>
              <a:buSzPts val="1100"/>
              <a:buNone/>
            </a:pPr>
            <a:endParaRPr lang="en-US" dirty="0"/>
          </a:p>
          <a:p>
            <a:pPr marL="0" lvl="0" indent="0" rtl="0">
              <a:spcBef>
                <a:spcPts val="0"/>
              </a:spcBef>
              <a:spcAft>
                <a:spcPts val="0"/>
              </a:spcAft>
              <a:buSzPts val="1100"/>
              <a:buNone/>
            </a:pPr>
            <a:endParaRPr lang="en-US" dirty="0"/>
          </a:p>
          <a:p>
            <a:pPr marL="0" lvl="0" indent="0" rtl="0">
              <a:spcBef>
                <a:spcPts val="0"/>
              </a:spcBef>
              <a:spcAft>
                <a:spcPts val="0"/>
              </a:spcAft>
              <a:buSzPts val="2576"/>
              <a:buNone/>
            </a:pPr>
            <a:endParaRPr lang="en-US" dirty="0"/>
          </a:p>
          <a:p>
            <a:pPr marL="306000" lvl="0" indent="-142424" rtl="0">
              <a:spcBef>
                <a:spcPts val="600"/>
              </a:spcBef>
              <a:spcAft>
                <a:spcPts val="600"/>
              </a:spcAft>
              <a:buSzPts val="2576"/>
              <a:buNone/>
            </a:pPr>
            <a:endParaRPr lang="en-US" dirty="0"/>
          </a:p>
        </p:txBody>
      </p:sp>
      <p:pic>
        <p:nvPicPr>
          <p:cNvPr id="3" name="Picture 2">
            <a:extLst>
              <a:ext uri="{FF2B5EF4-FFF2-40B4-BE49-F238E27FC236}">
                <a16:creationId xmlns:a16="http://schemas.microsoft.com/office/drawing/2014/main" id="{F63D887F-A2D0-9CA6-5932-3DC52EECD69E}"/>
              </a:ext>
            </a:extLst>
          </p:cNvPr>
          <p:cNvPicPr>
            <a:picLocks noChangeAspect="1"/>
          </p:cNvPicPr>
          <p:nvPr/>
        </p:nvPicPr>
        <p:blipFill>
          <a:blip r:embed="rId3"/>
          <a:stretch>
            <a:fillRect/>
          </a:stretch>
        </p:blipFill>
        <p:spPr>
          <a:xfrm>
            <a:off x="8199551" y="1553540"/>
            <a:ext cx="829675" cy="702919"/>
          </a:xfrm>
          <a:prstGeom prst="rect">
            <a:avLst/>
          </a:prstGeom>
        </p:spPr>
      </p:pic>
    </p:spTree>
    <p:extLst>
      <p:ext uri="{BB962C8B-B14F-4D97-AF65-F5344CB8AC3E}">
        <p14:creationId xmlns:p14="http://schemas.microsoft.com/office/powerpoint/2010/main" val="4223167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148">
          <a:extLst>
            <a:ext uri="{FF2B5EF4-FFF2-40B4-BE49-F238E27FC236}">
              <a16:creationId xmlns:a16="http://schemas.microsoft.com/office/drawing/2014/main" id="{3B15E61A-1BA2-1A9E-A548-0BA5A7634FDA}"/>
            </a:ext>
          </a:extLst>
        </p:cNvPr>
        <p:cNvGrpSpPr/>
        <p:nvPr/>
      </p:nvGrpSpPr>
      <p:grpSpPr>
        <a:xfrm>
          <a:off x="0" y="0"/>
          <a:ext cx="0" cy="0"/>
          <a:chOff x="0" y="0"/>
          <a:chExt cx="0" cy="0"/>
        </a:xfrm>
      </p:grpSpPr>
      <p:sp useBgFill="1">
        <p:nvSpPr>
          <p:cNvPr id="156" name="Rectangle 155">
            <a:extLst>
              <a:ext uri="{FF2B5EF4-FFF2-40B4-BE49-F238E27FC236}">
                <a16:creationId xmlns:a16="http://schemas.microsoft.com/office/drawing/2014/main" id="{B9CDB851-53C5-C10F-93FE-AC7439F16B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63D13AB4-D84B-F7C8-149F-138FAEA5A3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9" name="Google Shape;149;g321ae1a86b5_0_33">
            <a:extLst>
              <a:ext uri="{FF2B5EF4-FFF2-40B4-BE49-F238E27FC236}">
                <a16:creationId xmlns:a16="http://schemas.microsoft.com/office/drawing/2014/main" id="{710E07C8-2246-BC99-CA83-C079AAEE8DAE}"/>
              </a:ext>
            </a:extLst>
          </p:cNvPr>
          <p:cNvSpPr txBox="1">
            <a:spLocks noGrp="1"/>
          </p:cNvSpPr>
          <p:nvPr>
            <p:ph type="title"/>
          </p:nvPr>
        </p:nvSpPr>
        <p:spPr>
          <a:xfrm>
            <a:off x="1382543" y="228600"/>
            <a:ext cx="7037556" cy="1676400"/>
          </a:xfrm>
          <a:prstGeom prst="rect">
            <a:avLst/>
          </a:prstGeom>
        </p:spPr>
        <p:txBody>
          <a:bodyPr spcFirstLastPara="1" lIns="91425" tIns="45700" rIns="91425" bIns="45700" anchorCtr="0">
            <a:normAutofit fontScale="90000"/>
          </a:bodyPr>
          <a:lstStyle/>
          <a:p>
            <a:pPr marL="0" lvl="0" indent="0" algn="ctr" rtl="0">
              <a:spcBef>
                <a:spcPts val="0"/>
              </a:spcBef>
              <a:spcAft>
                <a:spcPts val="0"/>
              </a:spcAft>
              <a:buClr>
                <a:srgbClr val="F1C232"/>
              </a:buClr>
              <a:buSzPts val="1400"/>
              <a:buFont typeface="Gill Sans"/>
              <a:buNone/>
            </a:pPr>
            <a:r>
              <a:rPr lang="en-US" dirty="0">
                <a:solidFill>
                  <a:schemeClr val="bg1"/>
                </a:solidFill>
              </a:rPr>
              <a:t>Voorheesville CSD Goal Statement </a:t>
            </a:r>
            <a:br>
              <a:rPr lang="en-US" dirty="0">
                <a:solidFill>
                  <a:schemeClr val="bg1"/>
                </a:solidFill>
              </a:rPr>
            </a:br>
            <a:r>
              <a:rPr lang="en-US" dirty="0">
                <a:solidFill>
                  <a:schemeClr val="bg1"/>
                </a:solidFill>
              </a:rPr>
              <a:t>- Budget Development &amp; Considerations</a:t>
            </a:r>
          </a:p>
        </p:txBody>
      </p:sp>
      <p:sp>
        <p:nvSpPr>
          <p:cNvPr id="160" name="Freeform 11">
            <a:extLst>
              <a:ext uri="{FF2B5EF4-FFF2-40B4-BE49-F238E27FC236}">
                <a16:creationId xmlns:a16="http://schemas.microsoft.com/office/drawing/2014/main" id="{58BDB6AD-858A-5D0C-B775-C20A5D5262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151" name="Google Shape;151;g321ae1a86b5_0_33">
            <a:extLst>
              <a:ext uri="{FF2B5EF4-FFF2-40B4-BE49-F238E27FC236}">
                <a16:creationId xmlns:a16="http://schemas.microsoft.com/office/drawing/2014/main" id="{F33CB3DF-5809-2E84-F1FB-1D43E52EC7FD}"/>
              </a:ext>
            </a:extLst>
          </p:cNvPr>
          <p:cNvSpPr txBox="1">
            <a:spLocks noGrp="1"/>
          </p:cNvSpPr>
          <p:nvPr>
            <p:ph type="sldNum" sz="quarter" idx="12"/>
          </p:nvPr>
        </p:nvSpPr>
        <p:spPr>
          <a:xfrm>
            <a:off x="398859" y="787782"/>
            <a:ext cx="584825" cy="365125"/>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Clr>
                <a:schemeClr val="accent2"/>
              </a:buClr>
              <a:buSzPts val="900"/>
              <a:buFont typeface="Gill Sans"/>
              <a:buNone/>
            </a:pPr>
            <a:fld id="{00000000-1234-1234-1234-123412341234}" type="slidenum">
              <a:rPr lang="en-US" sz="1400">
                <a:solidFill>
                  <a:srgbClr val="FFFFFF"/>
                </a:solidFill>
              </a:rPr>
              <a:pPr marL="0" lvl="0" indent="0" rtl="0">
                <a:lnSpc>
                  <a:spcPct val="90000"/>
                </a:lnSpc>
                <a:spcBef>
                  <a:spcPts val="0"/>
                </a:spcBef>
                <a:spcAft>
                  <a:spcPts val="600"/>
                </a:spcAft>
                <a:buClr>
                  <a:schemeClr val="accent2"/>
                </a:buClr>
                <a:buSzPts val="900"/>
                <a:buFont typeface="Gill Sans"/>
                <a:buNone/>
              </a:pPr>
              <a:t>13</a:t>
            </a:fld>
            <a:endParaRPr lang="en-US" sz="1400">
              <a:solidFill>
                <a:srgbClr val="FFFFFF"/>
              </a:solidFill>
            </a:endParaRPr>
          </a:p>
        </p:txBody>
      </p:sp>
      <p:sp>
        <p:nvSpPr>
          <p:cNvPr id="150" name="Google Shape;150;g321ae1a86b5_0_33">
            <a:extLst>
              <a:ext uri="{FF2B5EF4-FFF2-40B4-BE49-F238E27FC236}">
                <a16:creationId xmlns:a16="http://schemas.microsoft.com/office/drawing/2014/main" id="{CF53740D-7BFF-2F90-13F3-A0B36DB5F23E}"/>
              </a:ext>
            </a:extLst>
          </p:cNvPr>
          <p:cNvSpPr txBox="1">
            <a:spLocks noGrp="1"/>
          </p:cNvSpPr>
          <p:nvPr>
            <p:ph idx="1"/>
          </p:nvPr>
        </p:nvSpPr>
        <p:spPr>
          <a:xfrm>
            <a:off x="521208" y="2380102"/>
            <a:ext cx="8174736" cy="4368170"/>
          </a:xfrm>
          <a:prstGeom prst="rect">
            <a:avLst/>
          </a:prstGeom>
        </p:spPr>
        <p:txBody>
          <a:bodyPr spcFirstLastPara="1" lIns="91425" tIns="45700" rIns="91425" bIns="45700" anchorCtr="0">
            <a:normAutofit lnSpcReduction="10000"/>
          </a:bodyPr>
          <a:lstStyle/>
          <a:p>
            <a:pPr marL="0" lvl="0" indent="0" algn="ctr" rtl="0">
              <a:spcBef>
                <a:spcPts val="0"/>
              </a:spcBef>
              <a:spcAft>
                <a:spcPts val="0"/>
              </a:spcAft>
              <a:buSzPts val="1100"/>
              <a:buNone/>
            </a:pPr>
            <a:r>
              <a:rPr lang="en-US" sz="2400" b="1" dirty="0">
                <a:solidFill>
                  <a:schemeClr val="tx1"/>
                </a:solidFill>
              </a:rPr>
              <a:t>2026-2027 First Draft General Fund Budget – Overview</a:t>
            </a:r>
          </a:p>
          <a:p>
            <a:pPr marL="0" lvl="0" indent="0" rtl="0">
              <a:spcBef>
                <a:spcPts val="0"/>
              </a:spcBef>
              <a:spcAft>
                <a:spcPts val="0"/>
              </a:spcAft>
              <a:buSzPts val="1100"/>
              <a:buNone/>
            </a:pPr>
            <a:r>
              <a:rPr lang="en-US" dirty="0">
                <a:solidFill>
                  <a:schemeClr val="tx1"/>
                </a:solidFill>
              </a:rPr>
              <a:t>Rollover Budget &gt;</a:t>
            </a:r>
            <a:r>
              <a:rPr lang="en-US" dirty="0">
                <a:solidFill>
                  <a:schemeClr val="accent5"/>
                </a:solidFill>
              </a:rPr>
              <a:t> </a:t>
            </a:r>
            <a:r>
              <a:rPr lang="en-US" b="1" dirty="0">
                <a:solidFill>
                  <a:schemeClr val="accent5"/>
                </a:solidFill>
              </a:rPr>
              <a:t>$36,481,272 – increase of $1,956,022 or 5.67%</a:t>
            </a:r>
          </a:p>
          <a:p>
            <a:pPr marL="0" lvl="0" indent="0" algn="ctr" rtl="0">
              <a:spcBef>
                <a:spcPts val="0"/>
              </a:spcBef>
              <a:spcAft>
                <a:spcPts val="0"/>
              </a:spcAft>
              <a:buSzPts val="1100"/>
              <a:buNone/>
            </a:pPr>
            <a:r>
              <a:rPr lang="en-US" b="1" dirty="0">
                <a:solidFill>
                  <a:schemeClr val="accent5"/>
                </a:solidFill>
              </a:rPr>
              <a:t>(Slight increase from $36,428,226 or 5.51%)</a:t>
            </a:r>
          </a:p>
          <a:p>
            <a:pPr lvl="0" rtl="0">
              <a:spcBef>
                <a:spcPts val="0"/>
              </a:spcBef>
              <a:spcAft>
                <a:spcPts val="0"/>
              </a:spcAft>
              <a:buSzPts val="1100"/>
              <a:buFont typeface="Wingdings" panose="05000000000000000000" pitchFamily="2" charset="2"/>
              <a:buChar char="§"/>
            </a:pPr>
            <a:endParaRPr lang="en-US" b="1" dirty="0">
              <a:solidFill>
                <a:schemeClr val="accent5"/>
              </a:solidFill>
            </a:endParaRPr>
          </a:p>
          <a:p>
            <a:pPr lvl="1">
              <a:spcBef>
                <a:spcPts val="0"/>
              </a:spcBef>
              <a:buSzPts val="1100"/>
              <a:buFont typeface="Wingdings" panose="05000000000000000000" pitchFamily="2" charset="2"/>
              <a:buChar char="§"/>
            </a:pPr>
            <a:r>
              <a:rPr lang="en-US" dirty="0">
                <a:solidFill>
                  <a:schemeClr val="tx1"/>
                </a:solidFill>
              </a:rPr>
              <a:t>Includes estimated expenses for:</a:t>
            </a:r>
          </a:p>
          <a:p>
            <a:pPr lvl="2">
              <a:spcBef>
                <a:spcPts val="0"/>
              </a:spcBef>
              <a:buSzPts val="1100"/>
              <a:buFont typeface="Wingdings" panose="05000000000000000000" pitchFamily="2" charset="2"/>
              <a:buChar char="§"/>
            </a:pPr>
            <a:r>
              <a:rPr lang="en-US" sz="1600" dirty="0">
                <a:solidFill>
                  <a:schemeClr val="tx1"/>
                </a:solidFill>
              </a:rPr>
              <a:t>Retention and maintenance of current programming and services;</a:t>
            </a:r>
          </a:p>
          <a:p>
            <a:pPr lvl="2">
              <a:spcBef>
                <a:spcPts val="0"/>
              </a:spcBef>
              <a:buSzPts val="1100"/>
              <a:buFont typeface="Wingdings" panose="05000000000000000000" pitchFamily="2" charset="2"/>
              <a:buChar char="§"/>
            </a:pPr>
            <a:r>
              <a:rPr lang="en-US" sz="1600" dirty="0">
                <a:solidFill>
                  <a:schemeClr val="tx1"/>
                </a:solidFill>
              </a:rPr>
              <a:t>Contractual increases for CBA’s and assumptions for others unknown</a:t>
            </a:r>
          </a:p>
          <a:p>
            <a:pPr lvl="2">
              <a:spcBef>
                <a:spcPts val="0"/>
              </a:spcBef>
              <a:buSzPts val="1100"/>
              <a:buFont typeface="Wingdings" panose="05000000000000000000" pitchFamily="2" charset="2"/>
              <a:buChar char="§"/>
            </a:pPr>
            <a:r>
              <a:rPr lang="en-US" sz="1600" dirty="0">
                <a:solidFill>
                  <a:schemeClr val="tx1"/>
                </a:solidFill>
              </a:rPr>
              <a:t>ERS and TRS rates</a:t>
            </a:r>
          </a:p>
          <a:p>
            <a:pPr lvl="3">
              <a:spcBef>
                <a:spcPts val="0"/>
              </a:spcBef>
              <a:buSzPts val="1100"/>
              <a:buFont typeface="Wingdings" panose="05000000000000000000" pitchFamily="2" charset="2"/>
              <a:buChar char="§"/>
            </a:pPr>
            <a:r>
              <a:rPr lang="en-US" sz="1600" dirty="0">
                <a:solidFill>
                  <a:schemeClr val="tx1"/>
                </a:solidFill>
              </a:rPr>
              <a:t>ERS increase from 15.6% to 16.7%</a:t>
            </a:r>
          </a:p>
          <a:p>
            <a:pPr lvl="3">
              <a:spcBef>
                <a:spcPts val="0"/>
              </a:spcBef>
              <a:buSzPts val="1100"/>
              <a:buFont typeface="Wingdings" panose="05000000000000000000" pitchFamily="2" charset="2"/>
              <a:buChar char="§"/>
            </a:pPr>
            <a:r>
              <a:rPr lang="en-US" sz="1600" dirty="0">
                <a:solidFill>
                  <a:schemeClr val="tx1"/>
                </a:solidFill>
              </a:rPr>
              <a:t>TRS decrease from 9.8% to estimated 8.75%</a:t>
            </a:r>
          </a:p>
          <a:p>
            <a:pPr lvl="2">
              <a:spcBef>
                <a:spcPts val="0"/>
              </a:spcBef>
              <a:buSzPts val="1100"/>
              <a:buFont typeface="Wingdings" panose="05000000000000000000" pitchFamily="2" charset="2"/>
              <a:buChar char="§"/>
            </a:pPr>
            <a:r>
              <a:rPr lang="en-US" sz="1600" dirty="0">
                <a:solidFill>
                  <a:schemeClr val="tx1"/>
                </a:solidFill>
              </a:rPr>
              <a:t>Debt Service</a:t>
            </a:r>
          </a:p>
          <a:p>
            <a:pPr lvl="2">
              <a:spcBef>
                <a:spcPts val="0"/>
              </a:spcBef>
              <a:buSzPts val="1100"/>
              <a:buFont typeface="Wingdings" panose="05000000000000000000" pitchFamily="2" charset="2"/>
              <a:buChar char="§"/>
            </a:pPr>
            <a:r>
              <a:rPr lang="en-US" sz="1600" dirty="0">
                <a:solidFill>
                  <a:schemeClr val="tx1"/>
                </a:solidFill>
              </a:rPr>
              <a:t>Benefits – Substantial increase in health insurance costs</a:t>
            </a:r>
          </a:p>
          <a:p>
            <a:pPr lvl="3">
              <a:spcBef>
                <a:spcPts val="0"/>
              </a:spcBef>
              <a:buSzPts val="1100"/>
              <a:buFont typeface="Wingdings" panose="05000000000000000000" pitchFamily="2" charset="2"/>
              <a:buChar char="§"/>
            </a:pPr>
            <a:r>
              <a:rPr lang="en-US" sz="1600" dirty="0">
                <a:solidFill>
                  <a:schemeClr val="tx1"/>
                </a:solidFill>
              </a:rPr>
              <a:t>Health insurance increases –</a:t>
            </a:r>
          </a:p>
          <a:p>
            <a:pPr lvl="4">
              <a:spcBef>
                <a:spcPts val="0"/>
              </a:spcBef>
              <a:buSzPts val="1100"/>
              <a:buFont typeface="Wingdings" panose="05000000000000000000" pitchFamily="2" charset="2"/>
              <a:buChar char="§"/>
            </a:pPr>
            <a:r>
              <a:rPr lang="en-US" sz="1600" dirty="0">
                <a:solidFill>
                  <a:schemeClr val="tx1"/>
                </a:solidFill>
              </a:rPr>
              <a:t>Prescription – 12%</a:t>
            </a:r>
          </a:p>
          <a:p>
            <a:pPr lvl="4">
              <a:spcBef>
                <a:spcPts val="0"/>
              </a:spcBef>
              <a:buSzPts val="1100"/>
              <a:buFont typeface="Wingdings" panose="05000000000000000000" pitchFamily="2" charset="2"/>
              <a:buChar char="§"/>
            </a:pPr>
            <a:r>
              <a:rPr lang="en-US" sz="1600" dirty="0">
                <a:solidFill>
                  <a:schemeClr val="tx1"/>
                </a:solidFill>
              </a:rPr>
              <a:t>CDPHP – 10.45%</a:t>
            </a:r>
          </a:p>
          <a:p>
            <a:pPr lvl="4">
              <a:spcBef>
                <a:spcPts val="0"/>
              </a:spcBef>
              <a:buSzPts val="1100"/>
              <a:buFont typeface="Wingdings" panose="05000000000000000000" pitchFamily="2" charset="2"/>
              <a:buChar char="§"/>
            </a:pPr>
            <a:r>
              <a:rPr lang="en-US" sz="1600" dirty="0">
                <a:solidFill>
                  <a:schemeClr val="tx1"/>
                </a:solidFill>
              </a:rPr>
              <a:t>Highmark – 14.75%</a:t>
            </a:r>
          </a:p>
          <a:p>
            <a:pPr lvl="2">
              <a:spcBef>
                <a:spcPts val="0"/>
              </a:spcBef>
              <a:buSzPts val="1100"/>
              <a:buFont typeface="Wingdings" panose="05000000000000000000" pitchFamily="2" charset="2"/>
              <a:buChar char="§"/>
            </a:pPr>
            <a:r>
              <a:rPr lang="en-US" sz="1600" dirty="0">
                <a:solidFill>
                  <a:schemeClr val="tx1"/>
                </a:solidFill>
              </a:rPr>
              <a:t>Fixed Costs – Operational expenses such as Electricity and Utilities</a:t>
            </a:r>
          </a:p>
          <a:p>
            <a:pPr lvl="4">
              <a:spcBef>
                <a:spcPts val="0"/>
              </a:spcBef>
              <a:buSzPts val="1100"/>
              <a:buFont typeface="Wingdings" panose="05000000000000000000" pitchFamily="2" charset="2"/>
              <a:buChar char="§"/>
            </a:pPr>
            <a:endParaRPr lang="en-US" dirty="0">
              <a:solidFill>
                <a:schemeClr val="tx1"/>
              </a:solidFill>
            </a:endParaRPr>
          </a:p>
          <a:p>
            <a:pPr marL="0" lvl="0" indent="0" rtl="0">
              <a:spcBef>
                <a:spcPts val="0"/>
              </a:spcBef>
              <a:spcAft>
                <a:spcPts val="0"/>
              </a:spcAft>
              <a:buSzPts val="1100"/>
              <a:buNone/>
            </a:pPr>
            <a:endParaRPr lang="en-US" dirty="0"/>
          </a:p>
          <a:p>
            <a:pPr marL="0" lvl="0" indent="0" rtl="0">
              <a:spcBef>
                <a:spcPts val="0"/>
              </a:spcBef>
              <a:spcAft>
                <a:spcPts val="0"/>
              </a:spcAft>
              <a:buSzPts val="1100"/>
              <a:buNone/>
            </a:pPr>
            <a:endParaRPr lang="en-US" dirty="0"/>
          </a:p>
          <a:p>
            <a:pPr marL="0" lvl="0" indent="0" rtl="0">
              <a:spcBef>
                <a:spcPts val="0"/>
              </a:spcBef>
              <a:spcAft>
                <a:spcPts val="0"/>
              </a:spcAft>
              <a:buSzPts val="1100"/>
              <a:buNone/>
            </a:pPr>
            <a:endParaRPr lang="en-US" dirty="0"/>
          </a:p>
          <a:p>
            <a:pPr marL="0" lvl="0" indent="0" rtl="0">
              <a:spcBef>
                <a:spcPts val="0"/>
              </a:spcBef>
              <a:spcAft>
                <a:spcPts val="0"/>
              </a:spcAft>
              <a:buSzPts val="2576"/>
              <a:buNone/>
            </a:pPr>
            <a:endParaRPr lang="en-US" dirty="0"/>
          </a:p>
          <a:p>
            <a:pPr marL="306000" lvl="0" indent="-142424" rtl="0">
              <a:spcBef>
                <a:spcPts val="600"/>
              </a:spcBef>
              <a:spcAft>
                <a:spcPts val="600"/>
              </a:spcAft>
              <a:buSzPts val="2576"/>
              <a:buNone/>
            </a:pPr>
            <a:endParaRPr lang="en-US" dirty="0"/>
          </a:p>
        </p:txBody>
      </p:sp>
      <p:pic>
        <p:nvPicPr>
          <p:cNvPr id="3" name="Picture 2">
            <a:extLst>
              <a:ext uri="{FF2B5EF4-FFF2-40B4-BE49-F238E27FC236}">
                <a16:creationId xmlns:a16="http://schemas.microsoft.com/office/drawing/2014/main" id="{17043B46-CC09-FDEF-6333-CFC5B66EA187}"/>
              </a:ext>
            </a:extLst>
          </p:cNvPr>
          <p:cNvPicPr>
            <a:picLocks noChangeAspect="1"/>
          </p:cNvPicPr>
          <p:nvPr/>
        </p:nvPicPr>
        <p:blipFill>
          <a:blip r:embed="rId3"/>
          <a:stretch>
            <a:fillRect/>
          </a:stretch>
        </p:blipFill>
        <p:spPr>
          <a:xfrm>
            <a:off x="8199551" y="1553540"/>
            <a:ext cx="829675" cy="702919"/>
          </a:xfrm>
          <a:prstGeom prst="rect">
            <a:avLst/>
          </a:prstGeom>
        </p:spPr>
      </p:pic>
    </p:spTree>
    <p:extLst>
      <p:ext uri="{BB962C8B-B14F-4D97-AF65-F5344CB8AC3E}">
        <p14:creationId xmlns:p14="http://schemas.microsoft.com/office/powerpoint/2010/main" val="1674432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148">
          <a:extLst>
            <a:ext uri="{FF2B5EF4-FFF2-40B4-BE49-F238E27FC236}">
              <a16:creationId xmlns:a16="http://schemas.microsoft.com/office/drawing/2014/main" id="{8EB322C0-2E01-4EAD-0135-9B2D0683181D}"/>
            </a:ext>
          </a:extLst>
        </p:cNvPr>
        <p:cNvGrpSpPr/>
        <p:nvPr/>
      </p:nvGrpSpPr>
      <p:grpSpPr>
        <a:xfrm>
          <a:off x="0" y="0"/>
          <a:ext cx="0" cy="0"/>
          <a:chOff x="0" y="0"/>
          <a:chExt cx="0" cy="0"/>
        </a:xfrm>
      </p:grpSpPr>
      <p:sp useBgFill="1">
        <p:nvSpPr>
          <p:cNvPr id="156" name="Rectangle 155">
            <a:extLst>
              <a:ext uri="{FF2B5EF4-FFF2-40B4-BE49-F238E27FC236}">
                <a16:creationId xmlns:a16="http://schemas.microsoft.com/office/drawing/2014/main" id="{A4F2EA7C-6675-DB0C-4256-625A38FCF2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3FFBB770-962A-A2C3-2C84-5761F269C9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9" name="Google Shape;149;g321ae1a86b5_0_33">
            <a:extLst>
              <a:ext uri="{FF2B5EF4-FFF2-40B4-BE49-F238E27FC236}">
                <a16:creationId xmlns:a16="http://schemas.microsoft.com/office/drawing/2014/main" id="{14600C92-BDE8-07A1-1F85-9F377F862DC0}"/>
              </a:ext>
            </a:extLst>
          </p:cNvPr>
          <p:cNvSpPr txBox="1">
            <a:spLocks noGrp="1"/>
          </p:cNvSpPr>
          <p:nvPr>
            <p:ph type="title"/>
          </p:nvPr>
        </p:nvSpPr>
        <p:spPr>
          <a:xfrm>
            <a:off x="1382543" y="228600"/>
            <a:ext cx="7037556" cy="1676400"/>
          </a:xfrm>
          <a:prstGeom prst="rect">
            <a:avLst/>
          </a:prstGeom>
        </p:spPr>
        <p:txBody>
          <a:bodyPr spcFirstLastPara="1" lIns="91425" tIns="45700" rIns="91425" bIns="45700" anchorCtr="0">
            <a:normAutofit fontScale="90000"/>
          </a:bodyPr>
          <a:lstStyle/>
          <a:p>
            <a:pPr marL="0" lvl="0" indent="0" algn="ctr" rtl="0">
              <a:spcBef>
                <a:spcPts val="0"/>
              </a:spcBef>
              <a:spcAft>
                <a:spcPts val="0"/>
              </a:spcAft>
              <a:buClr>
                <a:srgbClr val="F1C232"/>
              </a:buClr>
              <a:buSzPts val="1400"/>
              <a:buFont typeface="Gill Sans"/>
              <a:buNone/>
            </a:pPr>
            <a:r>
              <a:rPr lang="en-US" dirty="0">
                <a:solidFill>
                  <a:schemeClr val="bg1"/>
                </a:solidFill>
              </a:rPr>
              <a:t>Voorheesville CSD Goal Statement </a:t>
            </a:r>
            <a:br>
              <a:rPr lang="en-US" dirty="0">
                <a:solidFill>
                  <a:schemeClr val="bg1"/>
                </a:solidFill>
              </a:rPr>
            </a:br>
            <a:r>
              <a:rPr lang="en-US" dirty="0">
                <a:solidFill>
                  <a:schemeClr val="bg1"/>
                </a:solidFill>
              </a:rPr>
              <a:t>- Budget Development &amp; Considerations</a:t>
            </a:r>
          </a:p>
        </p:txBody>
      </p:sp>
      <p:sp>
        <p:nvSpPr>
          <p:cNvPr id="160" name="Freeform 11">
            <a:extLst>
              <a:ext uri="{FF2B5EF4-FFF2-40B4-BE49-F238E27FC236}">
                <a16:creationId xmlns:a16="http://schemas.microsoft.com/office/drawing/2014/main" id="{96035463-724C-CE2B-6C11-A35B9A7144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151" name="Google Shape;151;g321ae1a86b5_0_33">
            <a:extLst>
              <a:ext uri="{FF2B5EF4-FFF2-40B4-BE49-F238E27FC236}">
                <a16:creationId xmlns:a16="http://schemas.microsoft.com/office/drawing/2014/main" id="{919FA063-1DFD-EDF6-C78D-E668B6E3BA40}"/>
              </a:ext>
            </a:extLst>
          </p:cNvPr>
          <p:cNvSpPr txBox="1">
            <a:spLocks noGrp="1"/>
          </p:cNvSpPr>
          <p:nvPr>
            <p:ph type="sldNum" sz="quarter" idx="12"/>
          </p:nvPr>
        </p:nvSpPr>
        <p:spPr>
          <a:xfrm>
            <a:off x="398859" y="787782"/>
            <a:ext cx="584825" cy="365125"/>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Clr>
                <a:schemeClr val="accent2"/>
              </a:buClr>
              <a:buSzPts val="900"/>
              <a:buFont typeface="Gill Sans"/>
              <a:buNone/>
            </a:pPr>
            <a:fld id="{00000000-1234-1234-1234-123412341234}" type="slidenum">
              <a:rPr lang="en-US" sz="1400">
                <a:solidFill>
                  <a:srgbClr val="FFFFFF"/>
                </a:solidFill>
              </a:rPr>
              <a:pPr marL="0" lvl="0" indent="0" rtl="0">
                <a:lnSpc>
                  <a:spcPct val="90000"/>
                </a:lnSpc>
                <a:spcBef>
                  <a:spcPts val="0"/>
                </a:spcBef>
                <a:spcAft>
                  <a:spcPts val="600"/>
                </a:spcAft>
                <a:buClr>
                  <a:schemeClr val="accent2"/>
                </a:buClr>
                <a:buSzPts val="900"/>
                <a:buFont typeface="Gill Sans"/>
                <a:buNone/>
              </a:pPr>
              <a:t>14</a:t>
            </a:fld>
            <a:endParaRPr lang="en-US" sz="1400">
              <a:solidFill>
                <a:srgbClr val="FFFFFF"/>
              </a:solidFill>
            </a:endParaRPr>
          </a:p>
        </p:txBody>
      </p:sp>
      <p:sp>
        <p:nvSpPr>
          <p:cNvPr id="150" name="Google Shape;150;g321ae1a86b5_0_33">
            <a:extLst>
              <a:ext uri="{FF2B5EF4-FFF2-40B4-BE49-F238E27FC236}">
                <a16:creationId xmlns:a16="http://schemas.microsoft.com/office/drawing/2014/main" id="{E8AE5AE7-CD6D-7938-20C1-E6987FFE11E8}"/>
              </a:ext>
            </a:extLst>
          </p:cNvPr>
          <p:cNvSpPr txBox="1">
            <a:spLocks noGrp="1"/>
          </p:cNvSpPr>
          <p:nvPr>
            <p:ph idx="1"/>
          </p:nvPr>
        </p:nvSpPr>
        <p:spPr>
          <a:xfrm>
            <a:off x="521208" y="2380102"/>
            <a:ext cx="7626096" cy="4368170"/>
          </a:xfrm>
          <a:prstGeom prst="rect">
            <a:avLst/>
          </a:prstGeom>
        </p:spPr>
        <p:txBody>
          <a:bodyPr spcFirstLastPara="1" lIns="91425" tIns="45700" rIns="91425" bIns="45700" anchorCtr="0">
            <a:normAutofit/>
          </a:bodyPr>
          <a:lstStyle/>
          <a:p>
            <a:pPr marL="0" lvl="0" indent="0" algn="ctr" rtl="0">
              <a:spcBef>
                <a:spcPts val="0"/>
              </a:spcBef>
              <a:spcAft>
                <a:spcPts val="0"/>
              </a:spcAft>
              <a:buSzPts val="1100"/>
              <a:buNone/>
            </a:pPr>
            <a:r>
              <a:rPr lang="en-US" sz="2400" b="1" dirty="0">
                <a:solidFill>
                  <a:schemeClr val="tx1"/>
                </a:solidFill>
              </a:rPr>
              <a:t>2026-2027 First Draft General Fund Budget</a:t>
            </a:r>
          </a:p>
          <a:p>
            <a:pPr marL="0" lvl="0" indent="0" algn="ctr" rtl="0">
              <a:spcBef>
                <a:spcPts val="0"/>
              </a:spcBef>
              <a:spcAft>
                <a:spcPts val="0"/>
              </a:spcAft>
              <a:buSzPts val="1100"/>
              <a:buNone/>
            </a:pPr>
            <a:r>
              <a:rPr lang="en-US" b="1" dirty="0"/>
              <a:t>Snapshot of Expenses</a:t>
            </a:r>
          </a:p>
          <a:p>
            <a:pPr marL="0" lvl="0" indent="0" algn="ctr" rtl="0">
              <a:spcBef>
                <a:spcPts val="0"/>
              </a:spcBef>
              <a:spcAft>
                <a:spcPts val="0"/>
              </a:spcAft>
              <a:buSzPts val="1100"/>
              <a:buNone/>
            </a:pPr>
            <a:r>
              <a:rPr lang="en-US" sz="1600" dirty="0">
                <a:solidFill>
                  <a:schemeClr val="accent5"/>
                </a:solidFill>
              </a:rPr>
              <a:t>(</a:t>
            </a:r>
            <a:r>
              <a:rPr lang="en-US" sz="1600" b="1" dirty="0">
                <a:solidFill>
                  <a:schemeClr val="accent5"/>
                </a:solidFill>
              </a:rPr>
              <a:t>Preliminary</a:t>
            </a:r>
            <a:r>
              <a:rPr lang="en-US" sz="1600" dirty="0">
                <a:solidFill>
                  <a:schemeClr val="accent5"/>
                </a:solidFill>
              </a:rPr>
              <a:t>– further review &amp; discussions required)</a:t>
            </a:r>
          </a:p>
          <a:p>
            <a:pPr marL="0" lvl="0" indent="0" algn="ctr" rtl="0">
              <a:spcBef>
                <a:spcPts val="0"/>
              </a:spcBef>
              <a:spcAft>
                <a:spcPts val="0"/>
              </a:spcAft>
              <a:buSzPts val="1100"/>
              <a:buNone/>
            </a:pPr>
            <a:endParaRPr lang="en-US" sz="1600" dirty="0">
              <a:solidFill>
                <a:schemeClr val="accent5"/>
              </a:solidFill>
            </a:endParaRPr>
          </a:p>
          <a:p>
            <a:pPr marL="0" lvl="0" indent="0" rtl="0">
              <a:spcBef>
                <a:spcPts val="0"/>
              </a:spcBef>
              <a:spcAft>
                <a:spcPts val="0"/>
              </a:spcAft>
              <a:buSzPts val="1100"/>
              <a:buNone/>
            </a:pPr>
            <a:endParaRPr lang="en-US" dirty="0">
              <a:solidFill>
                <a:schemeClr val="accent5"/>
              </a:solidFill>
            </a:endParaRPr>
          </a:p>
          <a:p>
            <a:pPr marL="0" lvl="0" indent="0" rtl="0">
              <a:spcBef>
                <a:spcPts val="0"/>
              </a:spcBef>
              <a:spcAft>
                <a:spcPts val="0"/>
              </a:spcAft>
              <a:buSzPts val="1100"/>
              <a:buNone/>
            </a:pPr>
            <a:endParaRPr lang="en-US" dirty="0">
              <a:solidFill>
                <a:schemeClr val="accent5"/>
              </a:solidFill>
            </a:endParaRPr>
          </a:p>
          <a:p>
            <a:pPr marL="0" lvl="0" indent="0" rtl="0">
              <a:spcBef>
                <a:spcPts val="0"/>
              </a:spcBef>
              <a:spcAft>
                <a:spcPts val="0"/>
              </a:spcAft>
              <a:buSzPts val="2576"/>
              <a:buNone/>
            </a:pPr>
            <a:endParaRPr lang="en-US" dirty="0"/>
          </a:p>
          <a:p>
            <a:pPr marL="306000" lvl="0" indent="-142424" rtl="0">
              <a:spcBef>
                <a:spcPts val="600"/>
              </a:spcBef>
              <a:spcAft>
                <a:spcPts val="600"/>
              </a:spcAft>
              <a:buSzPts val="2576"/>
              <a:buNone/>
            </a:pPr>
            <a:endParaRPr lang="en-US" dirty="0"/>
          </a:p>
        </p:txBody>
      </p:sp>
      <p:pic>
        <p:nvPicPr>
          <p:cNvPr id="3" name="Picture 2">
            <a:extLst>
              <a:ext uri="{FF2B5EF4-FFF2-40B4-BE49-F238E27FC236}">
                <a16:creationId xmlns:a16="http://schemas.microsoft.com/office/drawing/2014/main" id="{1899AC75-DD11-E29E-72FF-E085D2EB9180}"/>
              </a:ext>
            </a:extLst>
          </p:cNvPr>
          <p:cNvPicPr>
            <a:picLocks noChangeAspect="1"/>
          </p:cNvPicPr>
          <p:nvPr/>
        </p:nvPicPr>
        <p:blipFill>
          <a:blip r:embed="rId3"/>
          <a:stretch>
            <a:fillRect/>
          </a:stretch>
        </p:blipFill>
        <p:spPr>
          <a:xfrm>
            <a:off x="1289034" y="851561"/>
            <a:ext cx="829675" cy="702919"/>
          </a:xfrm>
          <a:prstGeom prst="rect">
            <a:avLst/>
          </a:prstGeom>
        </p:spPr>
      </p:pic>
      <p:pic>
        <p:nvPicPr>
          <p:cNvPr id="5" name="Picture 4">
            <a:extLst>
              <a:ext uri="{FF2B5EF4-FFF2-40B4-BE49-F238E27FC236}">
                <a16:creationId xmlns:a16="http://schemas.microsoft.com/office/drawing/2014/main" id="{43DF741D-C152-BF5A-BC5E-39C574292E90}"/>
              </a:ext>
            </a:extLst>
          </p:cNvPr>
          <p:cNvPicPr>
            <a:picLocks noChangeAspect="1"/>
          </p:cNvPicPr>
          <p:nvPr/>
        </p:nvPicPr>
        <p:blipFill>
          <a:blip r:embed="rId4"/>
          <a:stretch>
            <a:fillRect/>
          </a:stretch>
        </p:blipFill>
        <p:spPr>
          <a:xfrm>
            <a:off x="521209" y="3546624"/>
            <a:ext cx="7278318" cy="2935456"/>
          </a:xfrm>
          <a:prstGeom prst="rect">
            <a:avLst/>
          </a:prstGeom>
        </p:spPr>
      </p:pic>
    </p:spTree>
    <p:extLst>
      <p:ext uri="{BB962C8B-B14F-4D97-AF65-F5344CB8AC3E}">
        <p14:creationId xmlns:p14="http://schemas.microsoft.com/office/powerpoint/2010/main" val="2540937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D9C2A-5DCE-389D-45EB-962C8E210E81}"/>
              </a:ext>
            </a:extLst>
          </p:cNvPr>
          <p:cNvSpPr>
            <a:spLocks noGrp="1"/>
          </p:cNvSpPr>
          <p:nvPr>
            <p:ph type="title"/>
          </p:nvPr>
        </p:nvSpPr>
        <p:spPr/>
        <p:txBody>
          <a:bodyPr/>
          <a:lstStyle/>
          <a:p>
            <a:pPr algn="ctr"/>
            <a:r>
              <a:rPr lang="en-US" dirty="0"/>
              <a:t>2026-27 ANTICIPATED EXPENSES</a:t>
            </a:r>
          </a:p>
        </p:txBody>
      </p:sp>
      <p:sp>
        <p:nvSpPr>
          <p:cNvPr id="4" name="Slide Number Placeholder 3">
            <a:extLst>
              <a:ext uri="{FF2B5EF4-FFF2-40B4-BE49-F238E27FC236}">
                <a16:creationId xmlns:a16="http://schemas.microsoft.com/office/drawing/2014/main" id="{5200D0ED-5A85-BE53-600F-5F7B101C9E7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graphicFrame>
        <p:nvGraphicFramePr>
          <p:cNvPr id="5" name="Content Placeholder 4">
            <a:extLst>
              <a:ext uri="{FF2B5EF4-FFF2-40B4-BE49-F238E27FC236}">
                <a16:creationId xmlns:a16="http://schemas.microsoft.com/office/drawing/2014/main" id="{E3C5E608-D3E0-1A8F-C335-D5A45105D764}"/>
              </a:ext>
            </a:extLst>
          </p:cNvPr>
          <p:cNvGraphicFramePr>
            <a:graphicFrameLocks noGrp="1"/>
          </p:cNvGraphicFramePr>
          <p:nvPr>
            <p:ph idx="1"/>
            <p:extLst>
              <p:ext uri="{D42A27DB-BD31-4B8C-83A1-F6EECF244321}">
                <p14:modId xmlns:p14="http://schemas.microsoft.com/office/powerpoint/2010/main" val="419157909"/>
              </p:ext>
            </p:extLst>
          </p:nvPr>
        </p:nvGraphicFramePr>
        <p:xfrm>
          <a:off x="1229360" y="2133600"/>
          <a:ext cx="7467600" cy="4257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9283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148">
          <a:extLst>
            <a:ext uri="{FF2B5EF4-FFF2-40B4-BE49-F238E27FC236}">
              <a16:creationId xmlns:a16="http://schemas.microsoft.com/office/drawing/2014/main" id="{F8C257F0-6796-B0EF-BECB-742C1BF4BF79}"/>
            </a:ext>
          </a:extLst>
        </p:cNvPr>
        <p:cNvGrpSpPr/>
        <p:nvPr/>
      </p:nvGrpSpPr>
      <p:grpSpPr>
        <a:xfrm>
          <a:off x="0" y="0"/>
          <a:ext cx="0" cy="0"/>
          <a:chOff x="0" y="0"/>
          <a:chExt cx="0" cy="0"/>
        </a:xfrm>
      </p:grpSpPr>
      <p:sp useBgFill="1">
        <p:nvSpPr>
          <p:cNvPr id="156" name="Rectangle 155">
            <a:extLst>
              <a:ext uri="{FF2B5EF4-FFF2-40B4-BE49-F238E27FC236}">
                <a16:creationId xmlns:a16="http://schemas.microsoft.com/office/drawing/2014/main" id="{0C148F94-5811-D28D-E4AB-AAF59E7C2F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63C1DF39-E7E3-5B02-8240-BBE6FAE953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9" name="Google Shape;149;g321ae1a86b5_0_33">
            <a:extLst>
              <a:ext uri="{FF2B5EF4-FFF2-40B4-BE49-F238E27FC236}">
                <a16:creationId xmlns:a16="http://schemas.microsoft.com/office/drawing/2014/main" id="{8B80B348-B96F-8A00-D9DA-13A301BF9C0D}"/>
              </a:ext>
            </a:extLst>
          </p:cNvPr>
          <p:cNvSpPr txBox="1">
            <a:spLocks noGrp="1"/>
          </p:cNvSpPr>
          <p:nvPr>
            <p:ph type="title"/>
          </p:nvPr>
        </p:nvSpPr>
        <p:spPr>
          <a:xfrm>
            <a:off x="1382543" y="228600"/>
            <a:ext cx="7037556" cy="1676400"/>
          </a:xfrm>
          <a:prstGeom prst="rect">
            <a:avLst/>
          </a:prstGeom>
        </p:spPr>
        <p:txBody>
          <a:bodyPr spcFirstLastPara="1" lIns="91425" tIns="45700" rIns="91425" bIns="45700" anchorCtr="0">
            <a:normAutofit fontScale="90000"/>
          </a:bodyPr>
          <a:lstStyle/>
          <a:p>
            <a:pPr marL="0" lvl="0" indent="0" algn="ctr" rtl="0">
              <a:spcBef>
                <a:spcPts val="0"/>
              </a:spcBef>
              <a:spcAft>
                <a:spcPts val="0"/>
              </a:spcAft>
              <a:buClr>
                <a:srgbClr val="F1C232"/>
              </a:buClr>
              <a:buSzPts val="1400"/>
              <a:buFont typeface="Gill Sans"/>
              <a:buNone/>
            </a:pPr>
            <a:r>
              <a:rPr lang="en-US" dirty="0">
                <a:solidFill>
                  <a:schemeClr val="bg1"/>
                </a:solidFill>
              </a:rPr>
              <a:t>Voorheesville CSD Goal Statement </a:t>
            </a:r>
            <a:br>
              <a:rPr lang="en-US" dirty="0">
                <a:solidFill>
                  <a:schemeClr val="bg1"/>
                </a:solidFill>
              </a:rPr>
            </a:br>
            <a:r>
              <a:rPr lang="en-US" dirty="0">
                <a:solidFill>
                  <a:schemeClr val="bg1"/>
                </a:solidFill>
              </a:rPr>
              <a:t>- Budget Development &amp; Considerations</a:t>
            </a:r>
          </a:p>
        </p:txBody>
      </p:sp>
      <p:sp>
        <p:nvSpPr>
          <p:cNvPr id="160" name="Freeform 11">
            <a:extLst>
              <a:ext uri="{FF2B5EF4-FFF2-40B4-BE49-F238E27FC236}">
                <a16:creationId xmlns:a16="http://schemas.microsoft.com/office/drawing/2014/main" id="{D2E9778B-14B3-4AF3-9662-FD943CA8F3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151" name="Google Shape;151;g321ae1a86b5_0_33">
            <a:extLst>
              <a:ext uri="{FF2B5EF4-FFF2-40B4-BE49-F238E27FC236}">
                <a16:creationId xmlns:a16="http://schemas.microsoft.com/office/drawing/2014/main" id="{EF943329-232A-A113-2F30-64F58BB75BE1}"/>
              </a:ext>
            </a:extLst>
          </p:cNvPr>
          <p:cNvSpPr txBox="1">
            <a:spLocks noGrp="1"/>
          </p:cNvSpPr>
          <p:nvPr>
            <p:ph type="sldNum" sz="quarter" idx="12"/>
          </p:nvPr>
        </p:nvSpPr>
        <p:spPr>
          <a:xfrm>
            <a:off x="398859" y="787782"/>
            <a:ext cx="584825" cy="365125"/>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Clr>
                <a:schemeClr val="accent2"/>
              </a:buClr>
              <a:buSzPts val="900"/>
              <a:buFont typeface="Gill Sans"/>
              <a:buNone/>
            </a:pPr>
            <a:fld id="{00000000-1234-1234-1234-123412341234}" type="slidenum">
              <a:rPr lang="en-US" sz="1400">
                <a:solidFill>
                  <a:srgbClr val="FFFFFF"/>
                </a:solidFill>
              </a:rPr>
              <a:pPr marL="0" lvl="0" indent="0" rtl="0">
                <a:lnSpc>
                  <a:spcPct val="90000"/>
                </a:lnSpc>
                <a:spcBef>
                  <a:spcPts val="0"/>
                </a:spcBef>
                <a:spcAft>
                  <a:spcPts val="600"/>
                </a:spcAft>
                <a:buClr>
                  <a:schemeClr val="accent2"/>
                </a:buClr>
                <a:buSzPts val="900"/>
                <a:buFont typeface="Gill Sans"/>
                <a:buNone/>
              </a:pPr>
              <a:t>16</a:t>
            </a:fld>
            <a:endParaRPr lang="en-US" sz="1400">
              <a:solidFill>
                <a:srgbClr val="FFFFFF"/>
              </a:solidFill>
            </a:endParaRPr>
          </a:p>
        </p:txBody>
      </p:sp>
      <p:sp>
        <p:nvSpPr>
          <p:cNvPr id="150" name="Google Shape;150;g321ae1a86b5_0_33">
            <a:extLst>
              <a:ext uri="{FF2B5EF4-FFF2-40B4-BE49-F238E27FC236}">
                <a16:creationId xmlns:a16="http://schemas.microsoft.com/office/drawing/2014/main" id="{0D58CD49-3023-CD38-07DA-562D72E09294}"/>
              </a:ext>
            </a:extLst>
          </p:cNvPr>
          <p:cNvSpPr txBox="1">
            <a:spLocks noGrp="1"/>
          </p:cNvSpPr>
          <p:nvPr>
            <p:ph idx="1"/>
          </p:nvPr>
        </p:nvSpPr>
        <p:spPr>
          <a:xfrm>
            <a:off x="243804" y="2380102"/>
            <a:ext cx="8552724" cy="4368170"/>
          </a:xfrm>
          <a:prstGeom prst="rect">
            <a:avLst/>
          </a:prstGeom>
        </p:spPr>
        <p:txBody>
          <a:bodyPr spcFirstLastPara="1" lIns="91425" tIns="45700" rIns="91425" bIns="45700" anchorCtr="0">
            <a:normAutofit/>
          </a:bodyPr>
          <a:lstStyle/>
          <a:p>
            <a:pPr marL="0" lvl="0" indent="0" algn="ctr" rtl="0">
              <a:spcBef>
                <a:spcPts val="0"/>
              </a:spcBef>
              <a:spcAft>
                <a:spcPts val="0"/>
              </a:spcAft>
              <a:buSzPts val="1100"/>
              <a:buNone/>
            </a:pPr>
            <a:r>
              <a:rPr lang="en-US" sz="2400" b="1" dirty="0">
                <a:solidFill>
                  <a:schemeClr val="tx1"/>
                </a:solidFill>
              </a:rPr>
              <a:t>2026-2027 First Draft General Fund Budget </a:t>
            </a:r>
          </a:p>
          <a:p>
            <a:pPr marL="0" lvl="0" indent="0" algn="ctr" rtl="0">
              <a:spcBef>
                <a:spcPts val="0"/>
              </a:spcBef>
              <a:spcAft>
                <a:spcPts val="0"/>
              </a:spcAft>
              <a:buSzPts val="1100"/>
              <a:buNone/>
            </a:pPr>
            <a:r>
              <a:rPr lang="en-US" sz="2400" b="1" dirty="0">
                <a:solidFill>
                  <a:schemeClr val="tx1"/>
                </a:solidFill>
              </a:rPr>
              <a:t>Proposed Revenues</a:t>
            </a:r>
          </a:p>
          <a:p>
            <a:pPr lvl="0" algn="ctr" rtl="0">
              <a:spcBef>
                <a:spcPts val="0"/>
              </a:spcBef>
              <a:spcAft>
                <a:spcPts val="0"/>
              </a:spcAft>
              <a:buSzPts val="1100"/>
              <a:buFont typeface="Wingdings" panose="05000000000000000000" pitchFamily="2" charset="2"/>
              <a:buChar char="§"/>
            </a:pPr>
            <a:r>
              <a:rPr lang="en-US" sz="2000" b="1" dirty="0">
                <a:solidFill>
                  <a:schemeClr val="tx1"/>
                </a:solidFill>
              </a:rPr>
              <a:t>Total projected:  </a:t>
            </a:r>
            <a:r>
              <a:rPr lang="en-US" sz="2000" b="1" dirty="0">
                <a:solidFill>
                  <a:schemeClr val="accent5"/>
                </a:solidFill>
              </a:rPr>
              <a:t>$33,629,749 – increase of 3.1% or $1,011,955</a:t>
            </a:r>
            <a:endParaRPr lang="en-US" sz="1800" dirty="0">
              <a:solidFill>
                <a:schemeClr val="tx1"/>
              </a:solidFill>
            </a:endParaRPr>
          </a:p>
        </p:txBody>
      </p:sp>
      <p:pic>
        <p:nvPicPr>
          <p:cNvPr id="3" name="Picture 2">
            <a:extLst>
              <a:ext uri="{FF2B5EF4-FFF2-40B4-BE49-F238E27FC236}">
                <a16:creationId xmlns:a16="http://schemas.microsoft.com/office/drawing/2014/main" id="{18A47BA0-3011-6924-60A0-07BC61092232}"/>
              </a:ext>
            </a:extLst>
          </p:cNvPr>
          <p:cNvPicPr>
            <a:picLocks noChangeAspect="1"/>
          </p:cNvPicPr>
          <p:nvPr/>
        </p:nvPicPr>
        <p:blipFill>
          <a:blip r:embed="rId4"/>
          <a:stretch>
            <a:fillRect/>
          </a:stretch>
        </p:blipFill>
        <p:spPr>
          <a:xfrm>
            <a:off x="243804" y="1412724"/>
            <a:ext cx="829675" cy="702919"/>
          </a:xfrm>
          <a:prstGeom prst="rect">
            <a:avLst/>
          </a:prstGeom>
        </p:spPr>
      </p:pic>
      <p:graphicFrame>
        <p:nvGraphicFramePr>
          <p:cNvPr id="2" name="Object 1">
            <a:extLst>
              <a:ext uri="{FF2B5EF4-FFF2-40B4-BE49-F238E27FC236}">
                <a16:creationId xmlns:a16="http://schemas.microsoft.com/office/drawing/2014/main" id="{3F5D2CE6-8627-0C68-A29A-E9FDCB4DD6A4}"/>
              </a:ext>
            </a:extLst>
          </p:cNvPr>
          <p:cNvGraphicFramePr>
            <a:graphicFrameLocks noChangeAspect="1"/>
          </p:cNvGraphicFramePr>
          <p:nvPr>
            <p:extLst>
              <p:ext uri="{D42A27DB-BD31-4B8C-83A1-F6EECF244321}">
                <p14:modId xmlns:p14="http://schemas.microsoft.com/office/powerpoint/2010/main" val="1111676249"/>
              </p:ext>
            </p:extLst>
          </p:nvPr>
        </p:nvGraphicFramePr>
        <p:xfrm>
          <a:off x="103668" y="3757830"/>
          <a:ext cx="6803136" cy="2871570"/>
        </p:xfrm>
        <a:graphic>
          <a:graphicData uri="http://schemas.openxmlformats.org/presentationml/2006/ole">
            <mc:AlternateContent xmlns:mc="http://schemas.openxmlformats.org/markup-compatibility/2006">
              <mc:Choice xmlns:v="urn:schemas-microsoft-com:vml" Requires="v">
                <p:oleObj spid="_x0000_s1026" name="Worksheet" r:id="rId5" imgW="6439029" imgH="2104878" progId="Excel.Sheet.12">
                  <p:embed/>
                </p:oleObj>
              </mc:Choice>
              <mc:Fallback>
                <p:oleObj name="Worksheet" r:id="rId5" imgW="6439029" imgH="2104878" progId="Excel.Sheet.12">
                  <p:embed/>
                  <p:pic>
                    <p:nvPicPr>
                      <p:cNvPr id="0" name=""/>
                      <p:cNvPicPr/>
                      <p:nvPr/>
                    </p:nvPicPr>
                    <p:blipFill>
                      <a:blip r:embed="rId6"/>
                      <a:stretch>
                        <a:fillRect/>
                      </a:stretch>
                    </p:blipFill>
                    <p:spPr>
                      <a:xfrm>
                        <a:off x="103668" y="3757830"/>
                        <a:ext cx="6803136" cy="2871570"/>
                      </a:xfrm>
                      <a:prstGeom prst="rect">
                        <a:avLst/>
                      </a:prstGeom>
                      <a:ln w="38100">
                        <a:solidFill>
                          <a:schemeClr val="tx2"/>
                        </a:solidFill>
                      </a:ln>
                    </p:spPr>
                  </p:pic>
                </p:oleObj>
              </mc:Fallback>
            </mc:AlternateContent>
          </a:graphicData>
        </a:graphic>
      </p:graphicFrame>
      <p:sp>
        <p:nvSpPr>
          <p:cNvPr id="7" name="Rectangle 6">
            <a:extLst>
              <a:ext uri="{FF2B5EF4-FFF2-40B4-BE49-F238E27FC236}">
                <a16:creationId xmlns:a16="http://schemas.microsoft.com/office/drawing/2014/main" id="{DA36C11F-F60B-0212-1E39-8157762B520C}"/>
              </a:ext>
            </a:extLst>
          </p:cNvPr>
          <p:cNvSpPr/>
          <p:nvPr/>
        </p:nvSpPr>
        <p:spPr>
          <a:xfrm>
            <a:off x="7254276" y="3706681"/>
            <a:ext cx="1770852" cy="1242254"/>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Revenues include 1</a:t>
            </a:r>
            <a:r>
              <a:rPr lang="en-US" sz="1200" baseline="30000" dirty="0"/>
              <a:t>st</a:t>
            </a:r>
            <a:r>
              <a:rPr lang="en-US" sz="1200" dirty="0"/>
              <a:t> year of PILOT</a:t>
            </a:r>
          </a:p>
          <a:p>
            <a:pPr algn="ctr"/>
            <a:r>
              <a:rPr lang="en-US" sz="1200" dirty="0"/>
              <a:t>receipts</a:t>
            </a:r>
          </a:p>
        </p:txBody>
      </p:sp>
      <p:sp>
        <p:nvSpPr>
          <p:cNvPr id="5" name="Rectangle 4">
            <a:extLst>
              <a:ext uri="{FF2B5EF4-FFF2-40B4-BE49-F238E27FC236}">
                <a16:creationId xmlns:a16="http://schemas.microsoft.com/office/drawing/2014/main" id="{B7B8F714-EB30-C1DE-2286-7F198F477512}"/>
              </a:ext>
            </a:extLst>
          </p:cNvPr>
          <p:cNvSpPr/>
          <p:nvPr/>
        </p:nvSpPr>
        <p:spPr>
          <a:xfrm>
            <a:off x="7254276" y="5171440"/>
            <a:ext cx="1770852" cy="1391920"/>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Property Taxes subject to change with updated aid run projections impacting allowable tax cap amount</a:t>
            </a:r>
          </a:p>
        </p:txBody>
      </p:sp>
      <p:cxnSp>
        <p:nvCxnSpPr>
          <p:cNvPr id="9" name="Straight Arrow Connector 8">
            <a:extLst>
              <a:ext uri="{FF2B5EF4-FFF2-40B4-BE49-F238E27FC236}">
                <a16:creationId xmlns:a16="http://schemas.microsoft.com/office/drawing/2014/main" id="{52EF9CB8-6D59-F6DC-3D7A-C1D8CBE914D2}"/>
              </a:ext>
            </a:extLst>
          </p:cNvPr>
          <p:cNvCxnSpPr>
            <a:cxnSpLocks/>
          </p:cNvCxnSpPr>
          <p:nvPr/>
        </p:nvCxnSpPr>
        <p:spPr>
          <a:xfrm flipH="1" flipV="1">
            <a:off x="6906804" y="4171883"/>
            <a:ext cx="347472" cy="999557"/>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sp>
        <p:nvSpPr>
          <p:cNvPr id="4" name="Oval 3">
            <a:extLst>
              <a:ext uri="{FF2B5EF4-FFF2-40B4-BE49-F238E27FC236}">
                <a16:creationId xmlns:a16="http://schemas.microsoft.com/office/drawing/2014/main" id="{A038D523-759C-4B82-040E-77112F7E5B73}"/>
              </a:ext>
            </a:extLst>
          </p:cNvPr>
          <p:cNvSpPr/>
          <p:nvPr/>
        </p:nvSpPr>
        <p:spPr>
          <a:xfrm rot="1179808">
            <a:off x="7172960" y="2306695"/>
            <a:ext cx="1852168" cy="121507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Previous Revenue Estimates</a:t>
            </a:r>
          </a:p>
          <a:p>
            <a:pPr algn="ctr"/>
            <a:endParaRPr lang="en-US" dirty="0"/>
          </a:p>
        </p:txBody>
      </p:sp>
    </p:spTree>
    <p:extLst>
      <p:ext uri="{BB962C8B-B14F-4D97-AF65-F5344CB8AC3E}">
        <p14:creationId xmlns:p14="http://schemas.microsoft.com/office/powerpoint/2010/main" val="2639823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148">
          <a:extLst>
            <a:ext uri="{FF2B5EF4-FFF2-40B4-BE49-F238E27FC236}">
              <a16:creationId xmlns:a16="http://schemas.microsoft.com/office/drawing/2014/main" id="{6EB308BA-181E-B743-EEAF-DB8AFC4440C7}"/>
            </a:ext>
          </a:extLst>
        </p:cNvPr>
        <p:cNvGrpSpPr/>
        <p:nvPr/>
      </p:nvGrpSpPr>
      <p:grpSpPr>
        <a:xfrm>
          <a:off x="0" y="0"/>
          <a:ext cx="0" cy="0"/>
          <a:chOff x="0" y="0"/>
          <a:chExt cx="0" cy="0"/>
        </a:xfrm>
      </p:grpSpPr>
      <p:sp useBgFill="1">
        <p:nvSpPr>
          <p:cNvPr id="156" name="Rectangle 155">
            <a:extLst>
              <a:ext uri="{FF2B5EF4-FFF2-40B4-BE49-F238E27FC236}">
                <a16:creationId xmlns:a16="http://schemas.microsoft.com/office/drawing/2014/main" id="{25D5C5D2-3CEB-E846-F135-EF93F4FB6D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89B88EBB-5850-A728-26F3-E845FCF966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9" name="Google Shape;149;g321ae1a86b5_0_33">
            <a:extLst>
              <a:ext uri="{FF2B5EF4-FFF2-40B4-BE49-F238E27FC236}">
                <a16:creationId xmlns:a16="http://schemas.microsoft.com/office/drawing/2014/main" id="{A9EE2128-9DFD-644B-173A-7308DBD1E60B}"/>
              </a:ext>
            </a:extLst>
          </p:cNvPr>
          <p:cNvSpPr txBox="1">
            <a:spLocks noGrp="1"/>
          </p:cNvSpPr>
          <p:nvPr>
            <p:ph type="title"/>
          </p:nvPr>
        </p:nvSpPr>
        <p:spPr>
          <a:xfrm>
            <a:off x="1382543" y="228600"/>
            <a:ext cx="7037556" cy="1676400"/>
          </a:xfrm>
          <a:prstGeom prst="rect">
            <a:avLst/>
          </a:prstGeom>
        </p:spPr>
        <p:txBody>
          <a:bodyPr spcFirstLastPara="1" lIns="91425" tIns="45700" rIns="91425" bIns="45700" anchorCtr="0">
            <a:normAutofit fontScale="90000"/>
          </a:bodyPr>
          <a:lstStyle/>
          <a:p>
            <a:pPr marL="0" lvl="0" indent="0" algn="ctr" rtl="0">
              <a:spcBef>
                <a:spcPts val="0"/>
              </a:spcBef>
              <a:spcAft>
                <a:spcPts val="0"/>
              </a:spcAft>
              <a:buClr>
                <a:srgbClr val="F1C232"/>
              </a:buClr>
              <a:buSzPts val="1400"/>
              <a:buFont typeface="Gill Sans"/>
              <a:buNone/>
            </a:pPr>
            <a:r>
              <a:rPr lang="en-US" dirty="0">
                <a:solidFill>
                  <a:schemeClr val="bg1"/>
                </a:solidFill>
              </a:rPr>
              <a:t>Voorheesville CSD Goal Statement </a:t>
            </a:r>
            <a:br>
              <a:rPr lang="en-US" dirty="0">
                <a:solidFill>
                  <a:schemeClr val="bg1"/>
                </a:solidFill>
              </a:rPr>
            </a:br>
            <a:r>
              <a:rPr lang="en-US" dirty="0">
                <a:solidFill>
                  <a:schemeClr val="bg1"/>
                </a:solidFill>
              </a:rPr>
              <a:t>- Budget Development &amp; Considerations</a:t>
            </a:r>
          </a:p>
        </p:txBody>
      </p:sp>
      <p:sp>
        <p:nvSpPr>
          <p:cNvPr id="160" name="Freeform 11">
            <a:extLst>
              <a:ext uri="{FF2B5EF4-FFF2-40B4-BE49-F238E27FC236}">
                <a16:creationId xmlns:a16="http://schemas.microsoft.com/office/drawing/2014/main" id="{AF96CA81-792F-368B-04D2-B8C364C332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151" name="Google Shape;151;g321ae1a86b5_0_33">
            <a:extLst>
              <a:ext uri="{FF2B5EF4-FFF2-40B4-BE49-F238E27FC236}">
                <a16:creationId xmlns:a16="http://schemas.microsoft.com/office/drawing/2014/main" id="{CFD5DCD1-524B-A470-EE91-8F79CFFB6116}"/>
              </a:ext>
            </a:extLst>
          </p:cNvPr>
          <p:cNvSpPr txBox="1">
            <a:spLocks noGrp="1"/>
          </p:cNvSpPr>
          <p:nvPr>
            <p:ph type="sldNum" sz="quarter" idx="12"/>
          </p:nvPr>
        </p:nvSpPr>
        <p:spPr>
          <a:xfrm>
            <a:off x="398859" y="787782"/>
            <a:ext cx="584825" cy="365125"/>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Clr>
                <a:schemeClr val="accent2"/>
              </a:buClr>
              <a:buSzPts val="900"/>
              <a:buFont typeface="Gill Sans"/>
              <a:buNone/>
            </a:pPr>
            <a:fld id="{00000000-1234-1234-1234-123412341234}" type="slidenum">
              <a:rPr lang="en-US" sz="1400">
                <a:solidFill>
                  <a:srgbClr val="FFFFFF"/>
                </a:solidFill>
              </a:rPr>
              <a:pPr marL="0" lvl="0" indent="0" rtl="0">
                <a:lnSpc>
                  <a:spcPct val="90000"/>
                </a:lnSpc>
                <a:spcBef>
                  <a:spcPts val="0"/>
                </a:spcBef>
                <a:spcAft>
                  <a:spcPts val="600"/>
                </a:spcAft>
                <a:buClr>
                  <a:schemeClr val="accent2"/>
                </a:buClr>
                <a:buSzPts val="900"/>
                <a:buFont typeface="Gill Sans"/>
                <a:buNone/>
              </a:pPr>
              <a:t>17</a:t>
            </a:fld>
            <a:endParaRPr lang="en-US" sz="1400">
              <a:solidFill>
                <a:srgbClr val="FFFFFF"/>
              </a:solidFill>
            </a:endParaRPr>
          </a:p>
        </p:txBody>
      </p:sp>
      <p:sp>
        <p:nvSpPr>
          <p:cNvPr id="150" name="Google Shape;150;g321ae1a86b5_0_33">
            <a:extLst>
              <a:ext uri="{FF2B5EF4-FFF2-40B4-BE49-F238E27FC236}">
                <a16:creationId xmlns:a16="http://schemas.microsoft.com/office/drawing/2014/main" id="{69E22C63-566B-CE20-5993-109DD1DDE67F}"/>
              </a:ext>
            </a:extLst>
          </p:cNvPr>
          <p:cNvSpPr txBox="1">
            <a:spLocks noGrp="1"/>
          </p:cNvSpPr>
          <p:nvPr>
            <p:ph idx="1"/>
          </p:nvPr>
        </p:nvSpPr>
        <p:spPr>
          <a:xfrm>
            <a:off x="243804" y="2380102"/>
            <a:ext cx="8552724" cy="4368170"/>
          </a:xfrm>
          <a:prstGeom prst="rect">
            <a:avLst/>
          </a:prstGeom>
        </p:spPr>
        <p:txBody>
          <a:bodyPr spcFirstLastPara="1" lIns="91425" tIns="45700" rIns="91425" bIns="45700" anchorCtr="0">
            <a:normAutofit/>
          </a:bodyPr>
          <a:lstStyle/>
          <a:p>
            <a:pPr marL="0" lvl="0" indent="0" algn="ctr" rtl="0">
              <a:spcBef>
                <a:spcPts val="0"/>
              </a:spcBef>
              <a:spcAft>
                <a:spcPts val="0"/>
              </a:spcAft>
              <a:buSzPts val="1100"/>
              <a:buNone/>
            </a:pPr>
            <a:r>
              <a:rPr lang="en-US" sz="2400" b="1" dirty="0">
                <a:solidFill>
                  <a:schemeClr val="tx1"/>
                </a:solidFill>
              </a:rPr>
              <a:t>2026-2027 First Draft General Fund Budget </a:t>
            </a:r>
          </a:p>
          <a:p>
            <a:pPr marL="0" lvl="0" indent="0" algn="ctr" rtl="0">
              <a:spcBef>
                <a:spcPts val="0"/>
              </a:spcBef>
              <a:spcAft>
                <a:spcPts val="0"/>
              </a:spcAft>
              <a:buSzPts val="1100"/>
              <a:buNone/>
            </a:pPr>
            <a:r>
              <a:rPr lang="en-US" sz="2400" b="1" dirty="0">
                <a:solidFill>
                  <a:schemeClr val="tx1"/>
                </a:solidFill>
              </a:rPr>
              <a:t>Proposed Revenues</a:t>
            </a:r>
          </a:p>
          <a:p>
            <a:pPr marL="0" lvl="0" indent="0" algn="ctr" rtl="0">
              <a:spcBef>
                <a:spcPts val="0"/>
              </a:spcBef>
              <a:spcAft>
                <a:spcPts val="0"/>
              </a:spcAft>
              <a:buSzPts val="1100"/>
              <a:buNone/>
            </a:pPr>
            <a:r>
              <a:rPr lang="en-US" sz="2000" b="1" dirty="0">
                <a:solidFill>
                  <a:schemeClr val="tx1"/>
                </a:solidFill>
              </a:rPr>
              <a:t>Total projected:  </a:t>
            </a:r>
            <a:r>
              <a:rPr lang="en-US" sz="2000" b="1" dirty="0">
                <a:solidFill>
                  <a:schemeClr val="accent5"/>
                </a:solidFill>
              </a:rPr>
              <a:t>$35,156,001 – increase of 7.78% or $2,538.207</a:t>
            </a:r>
            <a:endParaRPr lang="en-US" sz="1800" dirty="0">
              <a:solidFill>
                <a:schemeClr val="tx1"/>
              </a:solidFill>
            </a:endParaRPr>
          </a:p>
        </p:txBody>
      </p:sp>
      <p:pic>
        <p:nvPicPr>
          <p:cNvPr id="3" name="Picture 2">
            <a:extLst>
              <a:ext uri="{FF2B5EF4-FFF2-40B4-BE49-F238E27FC236}">
                <a16:creationId xmlns:a16="http://schemas.microsoft.com/office/drawing/2014/main" id="{0D66737B-C8F1-331F-A47A-827F08EF109A}"/>
              </a:ext>
            </a:extLst>
          </p:cNvPr>
          <p:cNvPicPr>
            <a:picLocks noChangeAspect="1"/>
          </p:cNvPicPr>
          <p:nvPr/>
        </p:nvPicPr>
        <p:blipFill>
          <a:blip r:embed="rId3"/>
          <a:stretch>
            <a:fillRect/>
          </a:stretch>
        </p:blipFill>
        <p:spPr>
          <a:xfrm>
            <a:off x="243804" y="1412724"/>
            <a:ext cx="829675" cy="702919"/>
          </a:xfrm>
          <a:prstGeom prst="rect">
            <a:avLst/>
          </a:prstGeom>
        </p:spPr>
      </p:pic>
      <p:sp>
        <p:nvSpPr>
          <p:cNvPr id="7" name="Rectangle 6">
            <a:extLst>
              <a:ext uri="{FF2B5EF4-FFF2-40B4-BE49-F238E27FC236}">
                <a16:creationId xmlns:a16="http://schemas.microsoft.com/office/drawing/2014/main" id="{36D28451-7A98-4BAC-8AE8-B6A442FCDB80}"/>
              </a:ext>
            </a:extLst>
          </p:cNvPr>
          <p:cNvSpPr/>
          <p:nvPr/>
        </p:nvSpPr>
        <p:spPr>
          <a:xfrm>
            <a:off x="7254276" y="3706681"/>
            <a:ext cx="1770852" cy="1242254"/>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Revenues include 1</a:t>
            </a:r>
            <a:r>
              <a:rPr lang="en-US" sz="1200" baseline="30000" dirty="0"/>
              <a:t>st</a:t>
            </a:r>
            <a:r>
              <a:rPr lang="en-US" sz="1200" dirty="0"/>
              <a:t> year of PILOT</a:t>
            </a:r>
          </a:p>
          <a:p>
            <a:pPr algn="ctr"/>
            <a:r>
              <a:rPr lang="en-US" sz="1200" dirty="0"/>
              <a:t>receipts</a:t>
            </a:r>
          </a:p>
        </p:txBody>
      </p:sp>
      <p:sp>
        <p:nvSpPr>
          <p:cNvPr id="5" name="Rectangle 4">
            <a:extLst>
              <a:ext uri="{FF2B5EF4-FFF2-40B4-BE49-F238E27FC236}">
                <a16:creationId xmlns:a16="http://schemas.microsoft.com/office/drawing/2014/main" id="{E872D5E6-0B28-DE77-C578-935424F8B1B2}"/>
              </a:ext>
            </a:extLst>
          </p:cNvPr>
          <p:cNvSpPr/>
          <p:nvPr/>
        </p:nvSpPr>
        <p:spPr>
          <a:xfrm>
            <a:off x="7254276" y="5171440"/>
            <a:ext cx="1770852" cy="1391920"/>
          </a:xfrm>
          <a:prstGeom prst="rect">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t>Revised tax cap calculation – max. allowable levy increase (subject to final BOE approval) – not final</a:t>
            </a:r>
          </a:p>
        </p:txBody>
      </p:sp>
      <p:cxnSp>
        <p:nvCxnSpPr>
          <p:cNvPr id="9" name="Straight Arrow Connector 8">
            <a:extLst>
              <a:ext uri="{FF2B5EF4-FFF2-40B4-BE49-F238E27FC236}">
                <a16:creationId xmlns:a16="http://schemas.microsoft.com/office/drawing/2014/main" id="{66DF22DF-FDAE-952F-24F2-DA5A623459DF}"/>
              </a:ext>
            </a:extLst>
          </p:cNvPr>
          <p:cNvCxnSpPr>
            <a:cxnSpLocks/>
          </p:cNvCxnSpPr>
          <p:nvPr/>
        </p:nvCxnSpPr>
        <p:spPr>
          <a:xfrm flipH="1" flipV="1">
            <a:off x="6906804" y="4171883"/>
            <a:ext cx="347472" cy="999557"/>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pic>
        <p:nvPicPr>
          <p:cNvPr id="6" name="Picture 5">
            <a:extLst>
              <a:ext uri="{FF2B5EF4-FFF2-40B4-BE49-F238E27FC236}">
                <a16:creationId xmlns:a16="http://schemas.microsoft.com/office/drawing/2014/main" id="{CD000F0E-473C-25CE-AF4B-5F8D53FFB52B}"/>
              </a:ext>
            </a:extLst>
          </p:cNvPr>
          <p:cNvPicPr>
            <a:picLocks noChangeAspect="1"/>
          </p:cNvPicPr>
          <p:nvPr/>
        </p:nvPicPr>
        <p:blipFill>
          <a:blip r:embed="rId4"/>
          <a:stretch>
            <a:fillRect/>
          </a:stretch>
        </p:blipFill>
        <p:spPr>
          <a:xfrm>
            <a:off x="472404" y="3462435"/>
            <a:ext cx="6663000" cy="2993984"/>
          </a:xfrm>
          <a:prstGeom prst="rect">
            <a:avLst/>
          </a:prstGeom>
        </p:spPr>
      </p:pic>
    </p:spTree>
    <p:extLst>
      <p:ext uri="{BB962C8B-B14F-4D97-AF65-F5344CB8AC3E}">
        <p14:creationId xmlns:p14="http://schemas.microsoft.com/office/powerpoint/2010/main" val="1096587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148">
          <a:extLst>
            <a:ext uri="{FF2B5EF4-FFF2-40B4-BE49-F238E27FC236}">
              <a16:creationId xmlns:a16="http://schemas.microsoft.com/office/drawing/2014/main" id="{2962CCFD-41AF-72F3-C73B-758DD928A7E8}"/>
            </a:ext>
          </a:extLst>
        </p:cNvPr>
        <p:cNvGrpSpPr/>
        <p:nvPr/>
      </p:nvGrpSpPr>
      <p:grpSpPr>
        <a:xfrm>
          <a:off x="0" y="0"/>
          <a:ext cx="0" cy="0"/>
          <a:chOff x="0" y="0"/>
          <a:chExt cx="0" cy="0"/>
        </a:xfrm>
      </p:grpSpPr>
      <p:sp useBgFill="1">
        <p:nvSpPr>
          <p:cNvPr id="156" name="Rectangle 155">
            <a:extLst>
              <a:ext uri="{FF2B5EF4-FFF2-40B4-BE49-F238E27FC236}">
                <a16:creationId xmlns:a16="http://schemas.microsoft.com/office/drawing/2014/main" id="{AD764787-A407-5559-84CB-D5D97A376A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5B4D9F35-7F93-F44E-8A26-6F9EE2D90E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9" name="Google Shape;149;g321ae1a86b5_0_33">
            <a:extLst>
              <a:ext uri="{FF2B5EF4-FFF2-40B4-BE49-F238E27FC236}">
                <a16:creationId xmlns:a16="http://schemas.microsoft.com/office/drawing/2014/main" id="{B7D12EEB-DCD4-D505-EA9E-A99FE4143B1F}"/>
              </a:ext>
            </a:extLst>
          </p:cNvPr>
          <p:cNvSpPr txBox="1">
            <a:spLocks noGrp="1"/>
          </p:cNvSpPr>
          <p:nvPr>
            <p:ph type="title"/>
          </p:nvPr>
        </p:nvSpPr>
        <p:spPr>
          <a:xfrm>
            <a:off x="1382543" y="228600"/>
            <a:ext cx="7037556" cy="1676400"/>
          </a:xfrm>
          <a:prstGeom prst="rect">
            <a:avLst/>
          </a:prstGeom>
        </p:spPr>
        <p:txBody>
          <a:bodyPr spcFirstLastPara="1" lIns="91425" tIns="45700" rIns="91425" bIns="45700" anchorCtr="0">
            <a:normAutofit fontScale="90000"/>
          </a:bodyPr>
          <a:lstStyle/>
          <a:p>
            <a:pPr marL="0" lvl="0" indent="0" algn="ctr" rtl="0">
              <a:spcBef>
                <a:spcPts val="0"/>
              </a:spcBef>
              <a:spcAft>
                <a:spcPts val="0"/>
              </a:spcAft>
              <a:buClr>
                <a:srgbClr val="F1C232"/>
              </a:buClr>
              <a:buSzPts val="1400"/>
              <a:buFont typeface="Gill Sans"/>
              <a:buNone/>
            </a:pPr>
            <a:r>
              <a:rPr lang="en-US" dirty="0">
                <a:solidFill>
                  <a:schemeClr val="bg1"/>
                </a:solidFill>
              </a:rPr>
              <a:t>Voorheesville CSD Goal Statement </a:t>
            </a:r>
            <a:br>
              <a:rPr lang="en-US" dirty="0">
                <a:solidFill>
                  <a:schemeClr val="bg1"/>
                </a:solidFill>
              </a:rPr>
            </a:br>
            <a:r>
              <a:rPr lang="en-US" dirty="0">
                <a:solidFill>
                  <a:schemeClr val="bg1"/>
                </a:solidFill>
              </a:rPr>
              <a:t>- Budget Development &amp; Considerations</a:t>
            </a:r>
          </a:p>
        </p:txBody>
      </p:sp>
      <p:sp>
        <p:nvSpPr>
          <p:cNvPr id="160" name="Freeform 11">
            <a:extLst>
              <a:ext uri="{FF2B5EF4-FFF2-40B4-BE49-F238E27FC236}">
                <a16:creationId xmlns:a16="http://schemas.microsoft.com/office/drawing/2014/main" id="{79992409-99DD-A968-164C-4C2315D6CA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151" name="Google Shape;151;g321ae1a86b5_0_33">
            <a:extLst>
              <a:ext uri="{FF2B5EF4-FFF2-40B4-BE49-F238E27FC236}">
                <a16:creationId xmlns:a16="http://schemas.microsoft.com/office/drawing/2014/main" id="{770FABCC-3611-B253-D372-F8A34FB068B0}"/>
              </a:ext>
            </a:extLst>
          </p:cNvPr>
          <p:cNvSpPr txBox="1">
            <a:spLocks noGrp="1"/>
          </p:cNvSpPr>
          <p:nvPr>
            <p:ph type="sldNum" sz="quarter" idx="12"/>
          </p:nvPr>
        </p:nvSpPr>
        <p:spPr>
          <a:xfrm>
            <a:off x="398859" y="787782"/>
            <a:ext cx="584825" cy="365125"/>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Clr>
                <a:schemeClr val="accent2"/>
              </a:buClr>
              <a:buSzPts val="900"/>
              <a:buFont typeface="Gill Sans"/>
              <a:buNone/>
            </a:pPr>
            <a:fld id="{00000000-1234-1234-1234-123412341234}" type="slidenum">
              <a:rPr lang="en-US" sz="1400">
                <a:solidFill>
                  <a:srgbClr val="FFFFFF"/>
                </a:solidFill>
              </a:rPr>
              <a:pPr marL="0" lvl="0" indent="0" rtl="0">
                <a:lnSpc>
                  <a:spcPct val="90000"/>
                </a:lnSpc>
                <a:spcBef>
                  <a:spcPts val="0"/>
                </a:spcBef>
                <a:spcAft>
                  <a:spcPts val="600"/>
                </a:spcAft>
                <a:buClr>
                  <a:schemeClr val="accent2"/>
                </a:buClr>
                <a:buSzPts val="900"/>
                <a:buFont typeface="Gill Sans"/>
                <a:buNone/>
              </a:pPr>
              <a:t>18</a:t>
            </a:fld>
            <a:endParaRPr lang="en-US" sz="1400">
              <a:solidFill>
                <a:srgbClr val="FFFFFF"/>
              </a:solidFill>
            </a:endParaRPr>
          </a:p>
        </p:txBody>
      </p:sp>
      <p:sp>
        <p:nvSpPr>
          <p:cNvPr id="150" name="Google Shape;150;g321ae1a86b5_0_33">
            <a:extLst>
              <a:ext uri="{FF2B5EF4-FFF2-40B4-BE49-F238E27FC236}">
                <a16:creationId xmlns:a16="http://schemas.microsoft.com/office/drawing/2014/main" id="{FD102067-FDF6-AFBD-35C8-C332C7AFB1FE}"/>
              </a:ext>
            </a:extLst>
          </p:cNvPr>
          <p:cNvSpPr txBox="1">
            <a:spLocks noGrp="1"/>
          </p:cNvSpPr>
          <p:nvPr>
            <p:ph idx="1"/>
          </p:nvPr>
        </p:nvSpPr>
        <p:spPr>
          <a:xfrm>
            <a:off x="243804" y="2380102"/>
            <a:ext cx="8552724" cy="4368170"/>
          </a:xfrm>
          <a:prstGeom prst="rect">
            <a:avLst/>
          </a:prstGeom>
        </p:spPr>
        <p:txBody>
          <a:bodyPr spcFirstLastPara="1" lIns="91425" tIns="45700" rIns="91425" bIns="45700" anchorCtr="0">
            <a:normAutofit/>
          </a:bodyPr>
          <a:lstStyle/>
          <a:p>
            <a:pPr marL="0" lvl="0" indent="0" algn="ctr" rtl="0">
              <a:spcBef>
                <a:spcPts val="0"/>
              </a:spcBef>
              <a:spcAft>
                <a:spcPts val="0"/>
              </a:spcAft>
              <a:buSzPts val="1100"/>
              <a:buNone/>
            </a:pPr>
            <a:r>
              <a:rPr lang="en-US" sz="2400" b="1" dirty="0">
                <a:solidFill>
                  <a:schemeClr val="tx1"/>
                </a:solidFill>
              </a:rPr>
              <a:t>2026-2027 First Draft General Fund Budget </a:t>
            </a:r>
          </a:p>
          <a:p>
            <a:pPr marL="0" lvl="0" indent="0" algn="ctr" rtl="0">
              <a:spcBef>
                <a:spcPts val="0"/>
              </a:spcBef>
              <a:spcAft>
                <a:spcPts val="0"/>
              </a:spcAft>
              <a:buSzPts val="1100"/>
              <a:buNone/>
            </a:pPr>
            <a:r>
              <a:rPr lang="en-US" sz="2400" b="1" dirty="0">
                <a:solidFill>
                  <a:schemeClr val="tx1"/>
                </a:solidFill>
              </a:rPr>
              <a:t>Proposed Revenues</a:t>
            </a:r>
          </a:p>
          <a:p>
            <a:pPr lvl="0" algn="ctr" rtl="0">
              <a:spcBef>
                <a:spcPts val="0"/>
              </a:spcBef>
              <a:spcAft>
                <a:spcPts val="0"/>
              </a:spcAft>
              <a:buSzPts val="1100"/>
              <a:buFont typeface="Wingdings" panose="05000000000000000000" pitchFamily="2" charset="2"/>
              <a:buChar char="§"/>
            </a:pPr>
            <a:r>
              <a:rPr lang="en-US" sz="2000" b="1" dirty="0">
                <a:solidFill>
                  <a:schemeClr val="tx1"/>
                </a:solidFill>
              </a:rPr>
              <a:t>Total projected:  </a:t>
            </a:r>
            <a:r>
              <a:rPr lang="en-US" sz="2000" b="1" dirty="0">
                <a:solidFill>
                  <a:schemeClr val="accent5"/>
                </a:solidFill>
              </a:rPr>
              <a:t>$35,156,001 – increase of 7.78% or $2,538.207</a:t>
            </a:r>
            <a:endParaRPr lang="en-US" sz="1800" dirty="0">
              <a:solidFill>
                <a:schemeClr val="tx1"/>
              </a:solidFill>
            </a:endParaRPr>
          </a:p>
        </p:txBody>
      </p:sp>
      <p:pic>
        <p:nvPicPr>
          <p:cNvPr id="3" name="Picture 2">
            <a:extLst>
              <a:ext uri="{FF2B5EF4-FFF2-40B4-BE49-F238E27FC236}">
                <a16:creationId xmlns:a16="http://schemas.microsoft.com/office/drawing/2014/main" id="{D7C7D70E-362F-5B35-8B36-6D99AD1E6242}"/>
              </a:ext>
            </a:extLst>
          </p:cNvPr>
          <p:cNvPicPr>
            <a:picLocks noChangeAspect="1"/>
          </p:cNvPicPr>
          <p:nvPr/>
        </p:nvPicPr>
        <p:blipFill>
          <a:blip r:embed="rId3"/>
          <a:stretch>
            <a:fillRect/>
          </a:stretch>
        </p:blipFill>
        <p:spPr>
          <a:xfrm>
            <a:off x="243804" y="1412724"/>
            <a:ext cx="829675" cy="702919"/>
          </a:xfrm>
          <a:prstGeom prst="rect">
            <a:avLst/>
          </a:prstGeom>
        </p:spPr>
      </p:pic>
      <p:sp>
        <p:nvSpPr>
          <p:cNvPr id="2" name="TextBox 1">
            <a:extLst>
              <a:ext uri="{FF2B5EF4-FFF2-40B4-BE49-F238E27FC236}">
                <a16:creationId xmlns:a16="http://schemas.microsoft.com/office/drawing/2014/main" id="{AA4F7140-1C4E-65B4-840F-E370A45B02FE}"/>
              </a:ext>
            </a:extLst>
          </p:cNvPr>
          <p:cNvSpPr txBox="1"/>
          <p:nvPr/>
        </p:nvSpPr>
        <p:spPr>
          <a:xfrm>
            <a:off x="629920" y="4003040"/>
            <a:ext cx="7386320" cy="2308324"/>
          </a:xfrm>
          <a:prstGeom prst="rect">
            <a:avLst/>
          </a:prstGeom>
          <a:noFill/>
        </p:spPr>
        <p:txBody>
          <a:bodyPr wrap="square" rtlCol="0">
            <a:spAutoFit/>
          </a:bodyPr>
          <a:lstStyle/>
          <a:p>
            <a:pPr marL="285750" indent="-285750">
              <a:buFont typeface="Wingdings" panose="05000000000000000000" pitchFamily="2" charset="2"/>
              <a:buChar char="§"/>
            </a:pPr>
            <a:r>
              <a:rPr lang="en-US" dirty="0"/>
              <a:t>Changes February to March Presentation due to:</a:t>
            </a:r>
          </a:p>
          <a:p>
            <a:pPr marL="742950" lvl="1" indent="-285750">
              <a:buFont typeface="Wingdings" panose="05000000000000000000" pitchFamily="2" charset="2"/>
              <a:buChar char="§"/>
            </a:pPr>
            <a:r>
              <a:rPr lang="en-US" dirty="0"/>
              <a:t>Increase in Property Tax Levy from 4% to 4.81% - Increase of $180,250</a:t>
            </a:r>
          </a:p>
          <a:p>
            <a:pPr marL="742950" lvl="1" indent="-285750">
              <a:buFont typeface="Wingdings" panose="05000000000000000000" pitchFamily="2" charset="2"/>
              <a:buChar char="§"/>
            </a:pPr>
            <a:r>
              <a:rPr lang="en-US" dirty="0"/>
              <a:t>Using projected building aid #s based on February database reflecting FCR filings in December </a:t>
            </a:r>
          </a:p>
          <a:p>
            <a:pPr marL="742950" lvl="1" indent="-285750">
              <a:buFont typeface="Wingdings" panose="05000000000000000000" pitchFamily="2" charset="2"/>
              <a:buChar char="§"/>
            </a:pPr>
            <a:r>
              <a:rPr lang="en-US" dirty="0"/>
              <a:t>Overall estimated increase in revenues - $1.5M</a:t>
            </a:r>
          </a:p>
          <a:p>
            <a:pPr marL="742950" lvl="1" indent="-285750">
              <a:buFont typeface="Wingdings" panose="05000000000000000000" pitchFamily="2" charset="2"/>
              <a:buChar char="§"/>
            </a:pPr>
            <a:r>
              <a:rPr lang="en-US" b="1" u="sng" dirty="0"/>
              <a:t>Cautionary note</a:t>
            </a:r>
            <a:r>
              <a:rPr lang="en-US" dirty="0"/>
              <a:t>:  Enacted budget (April state budget) may reflect adjusted state aid #’s – foundation aid, etc.</a:t>
            </a:r>
          </a:p>
        </p:txBody>
      </p:sp>
    </p:spTree>
    <p:extLst>
      <p:ext uri="{BB962C8B-B14F-4D97-AF65-F5344CB8AC3E}">
        <p14:creationId xmlns:p14="http://schemas.microsoft.com/office/powerpoint/2010/main" val="102509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3C2D7E-3F2E-404E-9B30-CB12DC972D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1F7FD00-BF97-4325-B7C2-E451F20840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FBD096E-D27D-191E-9629-E834D1D7A2B8}"/>
              </a:ext>
            </a:extLst>
          </p:cNvPr>
          <p:cNvSpPr>
            <a:spLocks noGrp="1"/>
          </p:cNvSpPr>
          <p:nvPr>
            <p:ph type="title"/>
          </p:nvPr>
        </p:nvSpPr>
        <p:spPr>
          <a:xfrm>
            <a:off x="1382543" y="292608"/>
            <a:ext cx="7037556" cy="1612392"/>
          </a:xfrm>
        </p:spPr>
        <p:txBody>
          <a:bodyPr>
            <a:normAutofit/>
          </a:bodyPr>
          <a:lstStyle/>
          <a:p>
            <a:pPr algn="ctr"/>
            <a:r>
              <a:rPr kumimoji="0" lang="en-US" sz="2800" b="0" i="0" u="none" strike="noStrike" kern="1200" cap="none" spc="0" normalizeH="0" baseline="0" noProof="0" dirty="0">
                <a:ln>
                  <a:noFill/>
                </a:ln>
                <a:solidFill>
                  <a:prstClr val="white"/>
                </a:solidFill>
                <a:effectLst/>
                <a:uLnTx/>
                <a:uFillTx/>
                <a:latin typeface="Century Gothic" panose="020B0502020202020204"/>
                <a:ea typeface="+mj-ea"/>
                <a:cs typeface="+mj-cs"/>
              </a:rPr>
              <a:t>Voorheesville CSD Goal Statement </a:t>
            </a:r>
            <a:br>
              <a:rPr kumimoji="0" lang="en-US" sz="2800" b="0" i="0" u="none" strike="noStrike" kern="1200" cap="none" spc="0" normalizeH="0" baseline="0" noProof="0" dirty="0">
                <a:ln>
                  <a:noFill/>
                </a:ln>
                <a:solidFill>
                  <a:prstClr val="white"/>
                </a:solidFill>
                <a:effectLst/>
                <a:uLnTx/>
                <a:uFillTx/>
                <a:latin typeface="Century Gothic" panose="020B0502020202020204"/>
                <a:ea typeface="+mj-ea"/>
                <a:cs typeface="+mj-cs"/>
              </a:rPr>
            </a:br>
            <a:r>
              <a:rPr kumimoji="0" lang="en-US" sz="2800" b="0" i="0" u="none" strike="noStrike" kern="1200" cap="none" spc="0" normalizeH="0" baseline="0" noProof="0" dirty="0">
                <a:ln>
                  <a:noFill/>
                </a:ln>
                <a:solidFill>
                  <a:prstClr val="white"/>
                </a:solidFill>
                <a:effectLst/>
                <a:uLnTx/>
                <a:uFillTx/>
                <a:latin typeface="Century Gothic" panose="020B0502020202020204"/>
                <a:ea typeface="+mj-ea"/>
                <a:cs typeface="+mj-cs"/>
              </a:rPr>
              <a:t>- Budget Development &amp; Considerations</a:t>
            </a:r>
            <a:endParaRPr lang="en-US" sz="2800" dirty="0">
              <a:solidFill>
                <a:schemeClr val="bg1"/>
              </a:solidFill>
            </a:endParaRPr>
          </a:p>
        </p:txBody>
      </p:sp>
      <p:sp>
        <p:nvSpPr>
          <p:cNvPr id="13"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4" name="Slide Number Placeholder 3">
            <a:extLst>
              <a:ext uri="{FF2B5EF4-FFF2-40B4-BE49-F238E27FC236}">
                <a16:creationId xmlns:a16="http://schemas.microsoft.com/office/drawing/2014/main" id="{B2BFEA19-962C-0BC2-8DC3-D5123BF2285E}"/>
              </a:ext>
            </a:extLst>
          </p:cNvPr>
          <p:cNvSpPr>
            <a:spLocks noGrp="1"/>
          </p:cNvSpPr>
          <p:nvPr>
            <p:ph type="sldNum" sz="quarter" idx="12"/>
          </p:nvPr>
        </p:nvSpPr>
        <p:spPr>
          <a:xfrm>
            <a:off x="398859" y="787782"/>
            <a:ext cx="584825" cy="365125"/>
          </a:xfrm>
        </p:spPr>
        <p:txBody>
          <a:bodyPr>
            <a:normAutofit/>
          </a:bodyPr>
          <a:lstStyle/>
          <a:p>
            <a:pPr marL="0" lvl="0" indent="0" rtl="0">
              <a:lnSpc>
                <a:spcPct val="90000"/>
              </a:lnSpc>
              <a:spcBef>
                <a:spcPts val="0"/>
              </a:spcBef>
              <a:spcAft>
                <a:spcPts val="600"/>
              </a:spcAft>
              <a:buNone/>
            </a:pPr>
            <a:fld id="{00000000-1234-1234-1234-123412341234}" type="slidenum">
              <a:rPr lang="en-US" sz="1900">
                <a:solidFill>
                  <a:srgbClr val="FFFFFF"/>
                </a:solidFill>
              </a:rPr>
              <a:pPr marL="0" lvl="0" indent="0" rtl="0">
                <a:lnSpc>
                  <a:spcPct val="90000"/>
                </a:lnSpc>
                <a:spcBef>
                  <a:spcPts val="0"/>
                </a:spcBef>
                <a:spcAft>
                  <a:spcPts val="600"/>
                </a:spcAft>
                <a:buNone/>
              </a:pPr>
              <a:t>19</a:t>
            </a:fld>
            <a:endParaRPr lang="en-US" sz="1900">
              <a:solidFill>
                <a:srgbClr val="FFFFFF"/>
              </a:solidFill>
            </a:endParaRPr>
          </a:p>
        </p:txBody>
      </p:sp>
      <p:sp>
        <p:nvSpPr>
          <p:cNvPr id="3" name="Content Placeholder 2">
            <a:extLst>
              <a:ext uri="{FF2B5EF4-FFF2-40B4-BE49-F238E27FC236}">
                <a16:creationId xmlns:a16="http://schemas.microsoft.com/office/drawing/2014/main" id="{8D397366-C986-87AE-E76E-65DF3F4C0064}"/>
              </a:ext>
            </a:extLst>
          </p:cNvPr>
          <p:cNvSpPr>
            <a:spLocks noGrp="1"/>
          </p:cNvSpPr>
          <p:nvPr>
            <p:ph idx="1"/>
          </p:nvPr>
        </p:nvSpPr>
        <p:spPr>
          <a:xfrm>
            <a:off x="398858" y="2380102"/>
            <a:ext cx="8623221" cy="4477898"/>
          </a:xfrm>
        </p:spPr>
        <p:txBody>
          <a:bodyPr>
            <a:normAutofit/>
          </a:bodyPr>
          <a:lstStyle/>
          <a:p>
            <a:r>
              <a:rPr lang="en-US" dirty="0"/>
              <a:t>Preliminary summary</a:t>
            </a:r>
          </a:p>
          <a:p>
            <a:pPr lvl="1"/>
            <a:r>
              <a:rPr lang="en-US" b="1" dirty="0"/>
              <a:t>Expenses exceed revenues:</a:t>
            </a:r>
          </a:p>
          <a:p>
            <a:pPr lvl="2"/>
            <a:r>
              <a:rPr lang="en-US" dirty="0">
                <a:solidFill>
                  <a:schemeClr val="tx1"/>
                </a:solidFill>
              </a:rPr>
              <a:t>Revenues:	$33,629,749</a:t>
            </a:r>
          </a:p>
          <a:p>
            <a:pPr lvl="2"/>
            <a:r>
              <a:rPr lang="en-US" dirty="0">
                <a:solidFill>
                  <a:schemeClr val="tx1"/>
                </a:solidFill>
              </a:rPr>
              <a:t>Expenses:	</a:t>
            </a:r>
            <a:r>
              <a:rPr lang="en-US" u="sng" dirty="0">
                <a:solidFill>
                  <a:schemeClr val="tx1"/>
                </a:solidFill>
              </a:rPr>
              <a:t>$36,428,226</a:t>
            </a:r>
          </a:p>
          <a:p>
            <a:pPr lvl="2"/>
            <a:endParaRPr lang="en-US" dirty="0"/>
          </a:p>
        </p:txBody>
      </p:sp>
      <p:pic>
        <p:nvPicPr>
          <p:cNvPr id="5" name="Picture 4">
            <a:extLst>
              <a:ext uri="{FF2B5EF4-FFF2-40B4-BE49-F238E27FC236}">
                <a16:creationId xmlns:a16="http://schemas.microsoft.com/office/drawing/2014/main" id="{B8245586-3130-7AE5-E1AA-3C66114748AB}"/>
              </a:ext>
            </a:extLst>
          </p:cNvPr>
          <p:cNvPicPr>
            <a:picLocks noChangeAspect="1"/>
          </p:cNvPicPr>
          <p:nvPr/>
        </p:nvPicPr>
        <p:blipFill>
          <a:blip r:embed="rId4"/>
          <a:stretch>
            <a:fillRect/>
          </a:stretch>
        </p:blipFill>
        <p:spPr>
          <a:xfrm>
            <a:off x="7761457" y="1453164"/>
            <a:ext cx="829675" cy="702919"/>
          </a:xfrm>
          <a:prstGeom prst="rect">
            <a:avLst/>
          </a:prstGeom>
        </p:spPr>
      </p:pic>
      <p:graphicFrame>
        <p:nvGraphicFramePr>
          <p:cNvPr id="6" name="Object 5">
            <a:extLst>
              <a:ext uri="{FF2B5EF4-FFF2-40B4-BE49-F238E27FC236}">
                <a16:creationId xmlns:a16="http://schemas.microsoft.com/office/drawing/2014/main" id="{FA57A516-5A3D-724F-1B94-702717D3935D}"/>
              </a:ext>
            </a:extLst>
          </p:cNvPr>
          <p:cNvGraphicFramePr>
            <a:graphicFrameLocks noChangeAspect="1"/>
          </p:cNvGraphicFramePr>
          <p:nvPr>
            <p:extLst>
              <p:ext uri="{D42A27DB-BD31-4B8C-83A1-F6EECF244321}">
                <p14:modId xmlns:p14="http://schemas.microsoft.com/office/powerpoint/2010/main" val="3224118457"/>
              </p:ext>
            </p:extLst>
          </p:nvPr>
        </p:nvGraphicFramePr>
        <p:xfrm>
          <a:off x="691271" y="4035545"/>
          <a:ext cx="7296912" cy="1584281"/>
        </p:xfrm>
        <a:graphic>
          <a:graphicData uri="http://schemas.openxmlformats.org/presentationml/2006/ole">
            <mc:AlternateContent xmlns:mc="http://schemas.openxmlformats.org/markup-compatibility/2006">
              <mc:Choice xmlns:v="urn:schemas-microsoft-com:vml" Requires="v">
                <p:oleObj spid="_x0000_s2050" name="Worksheet" r:id="rId5" imgW="6439029" imgH="790620" progId="Excel.Sheet.12">
                  <p:embed/>
                </p:oleObj>
              </mc:Choice>
              <mc:Fallback>
                <p:oleObj name="Worksheet" r:id="rId5" imgW="6439029" imgH="790620" progId="Excel.Sheet.12">
                  <p:embed/>
                  <p:pic>
                    <p:nvPicPr>
                      <p:cNvPr id="0" name=""/>
                      <p:cNvPicPr/>
                      <p:nvPr/>
                    </p:nvPicPr>
                    <p:blipFill>
                      <a:blip r:embed="rId6"/>
                      <a:stretch>
                        <a:fillRect/>
                      </a:stretch>
                    </p:blipFill>
                    <p:spPr>
                      <a:xfrm>
                        <a:off x="691271" y="4035545"/>
                        <a:ext cx="7296912" cy="1584281"/>
                      </a:xfrm>
                      <a:prstGeom prst="rect">
                        <a:avLst/>
                      </a:prstGeom>
                      <a:ln w="28575">
                        <a:solidFill>
                          <a:schemeClr val="accent1"/>
                        </a:solidFill>
                      </a:ln>
                    </p:spPr>
                  </p:pic>
                </p:oleObj>
              </mc:Fallback>
            </mc:AlternateContent>
          </a:graphicData>
        </a:graphic>
      </p:graphicFrame>
      <p:sp>
        <p:nvSpPr>
          <p:cNvPr id="7" name="TextBox 6">
            <a:extLst>
              <a:ext uri="{FF2B5EF4-FFF2-40B4-BE49-F238E27FC236}">
                <a16:creationId xmlns:a16="http://schemas.microsoft.com/office/drawing/2014/main" id="{0A180CE1-A4D1-B9A0-6F26-608A1AA4F70E}"/>
              </a:ext>
            </a:extLst>
          </p:cNvPr>
          <p:cNvSpPr txBox="1"/>
          <p:nvPr/>
        </p:nvSpPr>
        <p:spPr>
          <a:xfrm>
            <a:off x="1920240" y="4462272"/>
            <a:ext cx="184731" cy="369332"/>
          </a:xfrm>
          <a:prstGeom prst="rect">
            <a:avLst/>
          </a:prstGeom>
          <a:noFill/>
        </p:spPr>
        <p:txBody>
          <a:bodyPr wrap="none" rtlCol="0">
            <a:spAutoFit/>
          </a:bodyPr>
          <a:lstStyle/>
          <a:p>
            <a:endParaRPr lang="en-US"/>
          </a:p>
        </p:txBody>
      </p:sp>
      <p:sp>
        <p:nvSpPr>
          <p:cNvPr id="8" name="TextBox 7">
            <a:extLst>
              <a:ext uri="{FF2B5EF4-FFF2-40B4-BE49-F238E27FC236}">
                <a16:creationId xmlns:a16="http://schemas.microsoft.com/office/drawing/2014/main" id="{66354621-BAD1-5435-3C9D-946A1BC383BE}"/>
              </a:ext>
            </a:extLst>
          </p:cNvPr>
          <p:cNvSpPr txBox="1"/>
          <p:nvPr/>
        </p:nvSpPr>
        <p:spPr>
          <a:xfrm>
            <a:off x="1267706" y="4097032"/>
            <a:ext cx="2221992" cy="369332"/>
          </a:xfrm>
          <a:prstGeom prst="rect">
            <a:avLst/>
          </a:prstGeom>
          <a:noFill/>
        </p:spPr>
        <p:txBody>
          <a:bodyPr wrap="square" rtlCol="0">
            <a:spAutoFit/>
          </a:bodyPr>
          <a:lstStyle/>
          <a:p>
            <a:r>
              <a:rPr lang="en-US" dirty="0"/>
              <a:t>   </a:t>
            </a:r>
            <a:r>
              <a:rPr lang="en-US" sz="1600" dirty="0"/>
              <a:t>2025-26 Budget</a:t>
            </a:r>
          </a:p>
        </p:txBody>
      </p:sp>
      <p:sp>
        <p:nvSpPr>
          <p:cNvPr id="10" name="TextBox 9">
            <a:extLst>
              <a:ext uri="{FF2B5EF4-FFF2-40B4-BE49-F238E27FC236}">
                <a16:creationId xmlns:a16="http://schemas.microsoft.com/office/drawing/2014/main" id="{1CD2D1B8-1605-A75C-842F-57AF98758694}"/>
              </a:ext>
            </a:extLst>
          </p:cNvPr>
          <p:cNvSpPr txBox="1"/>
          <p:nvPr/>
        </p:nvSpPr>
        <p:spPr>
          <a:xfrm>
            <a:off x="4572000" y="4097032"/>
            <a:ext cx="2167128" cy="369332"/>
          </a:xfrm>
          <a:prstGeom prst="rect">
            <a:avLst/>
          </a:prstGeom>
          <a:noFill/>
        </p:spPr>
        <p:txBody>
          <a:bodyPr wrap="square" rtlCol="0">
            <a:spAutoFit/>
          </a:bodyPr>
          <a:lstStyle/>
          <a:p>
            <a:r>
              <a:rPr lang="en-US" dirty="0"/>
              <a:t>   </a:t>
            </a:r>
            <a:r>
              <a:rPr lang="en-US" sz="1600" dirty="0"/>
              <a:t>2026-27 Budget</a:t>
            </a:r>
          </a:p>
        </p:txBody>
      </p:sp>
      <p:cxnSp>
        <p:nvCxnSpPr>
          <p:cNvPr id="14" name="Straight Arrow Connector 13">
            <a:extLst>
              <a:ext uri="{FF2B5EF4-FFF2-40B4-BE49-F238E27FC236}">
                <a16:creationId xmlns:a16="http://schemas.microsoft.com/office/drawing/2014/main" id="{1506EBE4-E3A8-42CF-03D8-4BFE48ECABAC}"/>
              </a:ext>
            </a:extLst>
          </p:cNvPr>
          <p:cNvCxnSpPr/>
          <p:nvPr/>
        </p:nvCxnSpPr>
        <p:spPr>
          <a:xfrm>
            <a:off x="3931920" y="3703320"/>
            <a:ext cx="26974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FAD2A9E-2E52-AA46-88B6-A445D0C37765}"/>
              </a:ext>
            </a:extLst>
          </p:cNvPr>
          <p:cNvCxnSpPr/>
          <p:nvPr/>
        </p:nvCxnSpPr>
        <p:spPr>
          <a:xfrm>
            <a:off x="6629400" y="3703320"/>
            <a:ext cx="0" cy="258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06A18E2-EDDF-AEB0-4A93-22ADF898F63E}"/>
              </a:ext>
            </a:extLst>
          </p:cNvPr>
          <p:cNvSpPr txBox="1"/>
          <p:nvPr/>
        </p:nvSpPr>
        <p:spPr>
          <a:xfrm rot="10800000" flipV="1">
            <a:off x="398854" y="5739937"/>
            <a:ext cx="8165764" cy="1477328"/>
          </a:xfrm>
          <a:prstGeom prst="rect">
            <a:avLst/>
          </a:prstGeom>
          <a:noFill/>
        </p:spPr>
        <p:txBody>
          <a:bodyPr wrap="square" rtlCol="0">
            <a:spAutoFit/>
          </a:bodyPr>
          <a:lstStyle/>
          <a:p>
            <a:r>
              <a:rPr lang="en-US" dirty="0"/>
              <a:t>Outstanding review/determinations:  Appropriated reserves, Fund balance use availability, BOCES services, technology, etc.</a:t>
            </a:r>
          </a:p>
          <a:p>
            <a:r>
              <a:rPr lang="en-US" b="1" dirty="0"/>
              <a:t>Use of fund balance at prior year levels or repeatedly, is not a fiscally sustainable practice</a:t>
            </a:r>
          </a:p>
          <a:p>
            <a:endParaRPr lang="en-US" dirty="0"/>
          </a:p>
        </p:txBody>
      </p:sp>
      <p:sp>
        <p:nvSpPr>
          <p:cNvPr id="12" name="Oval 11">
            <a:extLst>
              <a:ext uri="{FF2B5EF4-FFF2-40B4-BE49-F238E27FC236}">
                <a16:creationId xmlns:a16="http://schemas.microsoft.com/office/drawing/2014/main" id="{2A65B0EA-6D74-FDAE-CA14-5BE0A4C825E0}"/>
              </a:ext>
            </a:extLst>
          </p:cNvPr>
          <p:cNvSpPr/>
          <p:nvPr/>
        </p:nvSpPr>
        <p:spPr>
          <a:xfrm>
            <a:off x="7660640" y="2488307"/>
            <a:ext cx="1483360" cy="15259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Increase over 25-26 budget shortfall</a:t>
            </a:r>
          </a:p>
        </p:txBody>
      </p:sp>
      <p:cxnSp>
        <p:nvCxnSpPr>
          <p:cNvPr id="17" name="Straight Arrow Connector 16">
            <a:extLst>
              <a:ext uri="{FF2B5EF4-FFF2-40B4-BE49-F238E27FC236}">
                <a16:creationId xmlns:a16="http://schemas.microsoft.com/office/drawing/2014/main" id="{B397953B-F886-F94D-F9A0-1688A01B41EB}"/>
              </a:ext>
            </a:extLst>
          </p:cNvPr>
          <p:cNvCxnSpPr/>
          <p:nvPr/>
        </p:nvCxnSpPr>
        <p:spPr>
          <a:xfrm flipH="1">
            <a:off x="8065926" y="3639832"/>
            <a:ext cx="498692" cy="914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0B379E0-5449-BF91-7DF2-4EEE5C01E226}"/>
              </a:ext>
            </a:extLst>
          </p:cNvPr>
          <p:cNvCxnSpPr/>
          <p:nvPr/>
        </p:nvCxnSpPr>
        <p:spPr>
          <a:xfrm>
            <a:off x="3738880" y="4014217"/>
            <a:ext cx="0" cy="448055"/>
          </a:xfrm>
          <a:prstGeom prst="line">
            <a:avLst/>
          </a:prstGeom>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659F5E21-7C43-B03A-8B8F-5137FC97FC16}"/>
              </a:ext>
            </a:extLst>
          </p:cNvPr>
          <p:cNvSpPr/>
          <p:nvPr/>
        </p:nvSpPr>
        <p:spPr>
          <a:xfrm>
            <a:off x="497841" y="5196844"/>
            <a:ext cx="3241038" cy="496066"/>
          </a:xfrm>
          <a:prstGeom prst="ellipse">
            <a:avLst/>
          </a:prstGeom>
          <a:noFill/>
          <a:ln w="28575">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7F12D8-F31D-9112-B874-7F73F706E8B4}"/>
              </a:ext>
            </a:extLst>
          </p:cNvPr>
          <p:cNvSpPr/>
          <p:nvPr/>
        </p:nvSpPr>
        <p:spPr>
          <a:xfrm>
            <a:off x="4033520" y="2401214"/>
            <a:ext cx="3281675"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As previously stated at 2/2 Budget presentation</a:t>
            </a:r>
          </a:p>
        </p:txBody>
      </p:sp>
    </p:spTree>
    <p:extLst>
      <p:ext uri="{BB962C8B-B14F-4D97-AF65-F5344CB8AC3E}">
        <p14:creationId xmlns:p14="http://schemas.microsoft.com/office/powerpoint/2010/main" val="407333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108"/>
        <p:cNvGrpSpPr/>
        <p:nvPr/>
      </p:nvGrpSpPr>
      <p:grpSpPr>
        <a:xfrm>
          <a:off x="0" y="0"/>
          <a:ext cx="0" cy="0"/>
          <a:chOff x="0" y="0"/>
          <a:chExt cx="0" cy="0"/>
        </a:xfrm>
      </p:grpSpPr>
      <p:sp useBgFill="1">
        <p:nvSpPr>
          <p:cNvPr id="116" name="Rectangle 115">
            <a:extLst>
              <a:ext uri="{FF2B5EF4-FFF2-40B4-BE49-F238E27FC236}">
                <a16:creationId xmlns:a16="http://schemas.microsoft.com/office/drawing/2014/main" id="{0A46F010-D160-4609-8979-FFD8C1EA6C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Google Shape;109;p27"/>
          <p:cNvSpPr txBox="1">
            <a:spLocks noGrp="1"/>
          </p:cNvSpPr>
          <p:nvPr>
            <p:ph type="title"/>
          </p:nvPr>
        </p:nvSpPr>
        <p:spPr>
          <a:xfrm>
            <a:off x="2529796" y="624110"/>
            <a:ext cx="6098663" cy="1280890"/>
          </a:xfrm>
          <a:prstGeom prst="rect">
            <a:avLst/>
          </a:prstGeom>
        </p:spPr>
        <p:txBody>
          <a:bodyPr spcFirstLastPara="1" lIns="91425" tIns="45700" rIns="91425" bIns="45700" anchorCtr="0">
            <a:normAutofit/>
          </a:bodyPr>
          <a:lstStyle/>
          <a:p>
            <a:pPr marL="0" lvl="0" indent="0" algn="ctr" rtl="0">
              <a:spcBef>
                <a:spcPts val="0"/>
              </a:spcBef>
              <a:spcAft>
                <a:spcPts val="0"/>
              </a:spcAft>
              <a:buClr>
                <a:srgbClr val="F1C232"/>
              </a:buClr>
              <a:buSzPts val="1400"/>
              <a:buFont typeface="Gill Sans"/>
              <a:buNone/>
            </a:pPr>
            <a:r>
              <a:rPr lang="en-US" dirty="0"/>
              <a:t>Voorheesville CSD Vision Statement</a:t>
            </a:r>
          </a:p>
        </p:txBody>
      </p:sp>
      <p:sp>
        <p:nvSpPr>
          <p:cNvPr id="118" name="Rectangle 117">
            <a:extLst>
              <a:ext uri="{FF2B5EF4-FFF2-40B4-BE49-F238E27FC236}">
                <a16:creationId xmlns:a16="http://schemas.microsoft.com/office/drawing/2014/main" id="{81B8C4F6-C3AC-4C94-8EC7-E4F7B7E9CD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0" name="Group 119">
            <a:extLst>
              <a:ext uri="{FF2B5EF4-FFF2-40B4-BE49-F238E27FC236}">
                <a16:creationId xmlns:a16="http://schemas.microsoft.com/office/drawing/2014/main" id="{0B789310-9859-4942-98C8-3D2F12AAAE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 y="228600"/>
            <a:ext cx="2227396" cy="6638625"/>
            <a:chOff x="2487613" y="285750"/>
            <a:chExt cx="2428875" cy="5654676"/>
          </a:xfrm>
          <a:solidFill>
            <a:schemeClr val="tx2">
              <a:lumMod val="60000"/>
              <a:lumOff val="40000"/>
              <a:alpha val="40000"/>
            </a:schemeClr>
          </a:solidFill>
        </p:grpSpPr>
        <p:sp>
          <p:nvSpPr>
            <p:cNvPr id="121"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122"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123"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124"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125"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126"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127"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128"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129"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130"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131"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132"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sp>
        <p:nvSpPr>
          <p:cNvPr id="134"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111" name="Google Shape;111;p27"/>
          <p:cNvSpPr txBox="1">
            <a:spLocks noGrp="1"/>
          </p:cNvSpPr>
          <p:nvPr>
            <p:ph type="sldNum" sz="quarter" idx="12"/>
          </p:nvPr>
        </p:nvSpPr>
        <p:spPr>
          <a:xfrm>
            <a:off x="65945" y="3485923"/>
            <a:ext cx="584825" cy="365125"/>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Clr>
                <a:schemeClr val="accent2"/>
              </a:buClr>
              <a:buSzPts val="900"/>
              <a:buFont typeface="Gill Sans"/>
              <a:buNone/>
            </a:pPr>
            <a:fld id="{00000000-1234-1234-1234-123412341234}" type="slidenum">
              <a:rPr lang="en-US" sz="1400"/>
              <a:pPr marL="0" lvl="0" indent="0" rtl="0">
                <a:lnSpc>
                  <a:spcPct val="90000"/>
                </a:lnSpc>
                <a:spcBef>
                  <a:spcPts val="0"/>
                </a:spcBef>
                <a:spcAft>
                  <a:spcPts val="600"/>
                </a:spcAft>
                <a:buClr>
                  <a:schemeClr val="accent2"/>
                </a:buClr>
                <a:buSzPts val="900"/>
                <a:buFont typeface="Gill Sans"/>
                <a:buNone/>
              </a:pPr>
              <a:t>2</a:t>
            </a:fld>
            <a:endParaRPr lang="en-US" sz="1400"/>
          </a:p>
        </p:txBody>
      </p:sp>
      <p:sp>
        <p:nvSpPr>
          <p:cNvPr id="110" name="Google Shape;110;p27"/>
          <p:cNvSpPr txBox="1">
            <a:spLocks noGrp="1"/>
          </p:cNvSpPr>
          <p:nvPr>
            <p:ph idx="1"/>
          </p:nvPr>
        </p:nvSpPr>
        <p:spPr>
          <a:xfrm>
            <a:off x="2529796" y="2133600"/>
            <a:ext cx="6098663" cy="3777622"/>
          </a:xfrm>
          <a:prstGeom prst="rect">
            <a:avLst/>
          </a:prstGeom>
        </p:spPr>
        <p:txBody>
          <a:bodyPr spcFirstLastPara="1" lIns="91425" tIns="45700" rIns="91425" bIns="45700" anchorCtr="0">
            <a:normAutofit/>
          </a:bodyPr>
          <a:lstStyle/>
          <a:p>
            <a:pPr marL="306000" lvl="0" indent="0" rtl="0">
              <a:spcBef>
                <a:spcPts val="1800"/>
              </a:spcBef>
              <a:spcAft>
                <a:spcPts val="0"/>
              </a:spcAft>
              <a:buNone/>
            </a:pPr>
            <a:endParaRPr lang="en-US" dirty="0"/>
          </a:p>
          <a:p>
            <a:pPr marL="0" lvl="0" indent="0" rtl="0">
              <a:spcBef>
                <a:spcPts val="0"/>
              </a:spcBef>
              <a:spcAft>
                <a:spcPts val="0"/>
              </a:spcAft>
              <a:buClr>
                <a:schemeClr val="dk1"/>
              </a:buClr>
              <a:buSzPts val="1100"/>
              <a:buFont typeface="Arial"/>
              <a:buNone/>
            </a:pPr>
            <a:r>
              <a:rPr lang="en-US" dirty="0"/>
              <a:t>The Voorheesville Central School District is an engaging and supportive community of learning where everyone can participate and thrive at their highest potential.</a:t>
            </a:r>
          </a:p>
          <a:p>
            <a:pPr marL="0" lvl="0" indent="0" rtl="0">
              <a:spcBef>
                <a:spcPts val="0"/>
              </a:spcBef>
              <a:spcAft>
                <a:spcPts val="0"/>
              </a:spcAft>
              <a:buSzPts val="2576"/>
              <a:buNone/>
            </a:pPr>
            <a:endParaRPr lang="en-US" dirty="0"/>
          </a:p>
          <a:p>
            <a:pPr marL="306000" lvl="0" indent="-142424" rtl="0">
              <a:spcBef>
                <a:spcPts val="600"/>
              </a:spcBef>
              <a:spcAft>
                <a:spcPts val="600"/>
              </a:spcAft>
              <a:buSzPts val="2576"/>
              <a:buNone/>
            </a:pPr>
            <a:endParaRPr lang="en-US" dirty="0"/>
          </a:p>
        </p:txBody>
      </p:sp>
      <p:pic>
        <p:nvPicPr>
          <p:cNvPr id="3" name="Picture 2">
            <a:extLst>
              <a:ext uri="{FF2B5EF4-FFF2-40B4-BE49-F238E27FC236}">
                <a16:creationId xmlns:a16="http://schemas.microsoft.com/office/drawing/2014/main" id="{0953EF53-362A-EED6-9DF8-59793C15FF40}"/>
              </a:ext>
            </a:extLst>
          </p:cNvPr>
          <p:cNvPicPr>
            <a:picLocks noChangeAspect="1"/>
          </p:cNvPicPr>
          <p:nvPr/>
        </p:nvPicPr>
        <p:blipFill>
          <a:blip r:embed="rId3"/>
          <a:stretch>
            <a:fillRect/>
          </a:stretch>
        </p:blipFill>
        <p:spPr>
          <a:xfrm>
            <a:off x="353049" y="762490"/>
            <a:ext cx="1371791" cy="116221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A4C5FB2A-0E88-B4F7-AD65-A19A0EEED97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FFCAE1-0414-4FA4-D3EA-90825CFF36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D724CC-BA6F-2681-6AC9-625C441593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454F689-937C-19FE-15B7-F6851AE98D07}"/>
              </a:ext>
            </a:extLst>
          </p:cNvPr>
          <p:cNvSpPr>
            <a:spLocks noGrp="1"/>
          </p:cNvSpPr>
          <p:nvPr>
            <p:ph type="title"/>
          </p:nvPr>
        </p:nvSpPr>
        <p:spPr>
          <a:xfrm>
            <a:off x="1382543" y="292608"/>
            <a:ext cx="7037556" cy="1612392"/>
          </a:xfrm>
        </p:spPr>
        <p:txBody>
          <a:bodyPr>
            <a:normAutofit/>
          </a:bodyPr>
          <a:lstStyle/>
          <a:p>
            <a:pPr algn="ctr"/>
            <a:r>
              <a:rPr kumimoji="0" lang="en-US" sz="2800" b="0" i="0" u="none" strike="noStrike" kern="1200" cap="none" spc="0" normalizeH="0" baseline="0" noProof="0" dirty="0">
                <a:ln>
                  <a:noFill/>
                </a:ln>
                <a:solidFill>
                  <a:prstClr val="white"/>
                </a:solidFill>
                <a:effectLst/>
                <a:uLnTx/>
                <a:uFillTx/>
                <a:latin typeface="Century Gothic" panose="020B0502020202020204"/>
                <a:ea typeface="+mj-ea"/>
                <a:cs typeface="+mj-cs"/>
              </a:rPr>
              <a:t>Voorheesville CSD Goal Statement </a:t>
            </a:r>
            <a:br>
              <a:rPr kumimoji="0" lang="en-US" sz="2800" b="0" i="0" u="none" strike="noStrike" kern="1200" cap="none" spc="0" normalizeH="0" baseline="0" noProof="0" dirty="0">
                <a:ln>
                  <a:noFill/>
                </a:ln>
                <a:solidFill>
                  <a:prstClr val="white"/>
                </a:solidFill>
                <a:effectLst/>
                <a:uLnTx/>
                <a:uFillTx/>
                <a:latin typeface="Century Gothic" panose="020B0502020202020204"/>
                <a:ea typeface="+mj-ea"/>
                <a:cs typeface="+mj-cs"/>
              </a:rPr>
            </a:br>
            <a:r>
              <a:rPr kumimoji="0" lang="en-US" sz="2800" b="0" i="0" u="none" strike="noStrike" kern="1200" cap="none" spc="0" normalizeH="0" baseline="0" noProof="0" dirty="0">
                <a:ln>
                  <a:noFill/>
                </a:ln>
                <a:solidFill>
                  <a:prstClr val="white"/>
                </a:solidFill>
                <a:effectLst/>
                <a:uLnTx/>
                <a:uFillTx/>
                <a:latin typeface="Century Gothic" panose="020B0502020202020204"/>
                <a:ea typeface="+mj-ea"/>
                <a:cs typeface="+mj-cs"/>
              </a:rPr>
              <a:t>- Budget Development &amp; Considerations</a:t>
            </a:r>
            <a:endParaRPr lang="en-US" sz="2800" dirty="0">
              <a:solidFill>
                <a:schemeClr val="bg1"/>
              </a:solidFill>
            </a:endParaRPr>
          </a:p>
        </p:txBody>
      </p:sp>
      <p:sp>
        <p:nvSpPr>
          <p:cNvPr id="13" name="Freeform 11">
            <a:extLst>
              <a:ext uri="{FF2B5EF4-FFF2-40B4-BE49-F238E27FC236}">
                <a16:creationId xmlns:a16="http://schemas.microsoft.com/office/drawing/2014/main" id="{B877E057-F076-D581-623E-60AFEF1E6D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4" name="Slide Number Placeholder 3">
            <a:extLst>
              <a:ext uri="{FF2B5EF4-FFF2-40B4-BE49-F238E27FC236}">
                <a16:creationId xmlns:a16="http://schemas.microsoft.com/office/drawing/2014/main" id="{0C7F8CEA-1301-ABB9-30E0-1B2DBE85A237}"/>
              </a:ext>
            </a:extLst>
          </p:cNvPr>
          <p:cNvSpPr>
            <a:spLocks noGrp="1"/>
          </p:cNvSpPr>
          <p:nvPr>
            <p:ph type="sldNum" sz="quarter" idx="12"/>
          </p:nvPr>
        </p:nvSpPr>
        <p:spPr>
          <a:xfrm>
            <a:off x="398859" y="787782"/>
            <a:ext cx="584825" cy="365125"/>
          </a:xfrm>
        </p:spPr>
        <p:txBody>
          <a:bodyPr>
            <a:normAutofit/>
          </a:bodyPr>
          <a:lstStyle/>
          <a:p>
            <a:pPr marL="0" lvl="0" indent="0" rtl="0">
              <a:lnSpc>
                <a:spcPct val="90000"/>
              </a:lnSpc>
              <a:spcBef>
                <a:spcPts val="0"/>
              </a:spcBef>
              <a:spcAft>
                <a:spcPts val="600"/>
              </a:spcAft>
              <a:buNone/>
            </a:pPr>
            <a:fld id="{00000000-1234-1234-1234-123412341234}" type="slidenum">
              <a:rPr lang="en-US" sz="1900">
                <a:solidFill>
                  <a:srgbClr val="FFFFFF"/>
                </a:solidFill>
              </a:rPr>
              <a:pPr marL="0" lvl="0" indent="0" rtl="0">
                <a:lnSpc>
                  <a:spcPct val="90000"/>
                </a:lnSpc>
                <a:spcBef>
                  <a:spcPts val="0"/>
                </a:spcBef>
                <a:spcAft>
                  <a:spcPts val="600"/>
                </a:spcAft>
                <a:buNone/>
              </a:pPr>
              <a:t>20</a:t>
            </a:fld>
            <a:endParaRPr lang="en-US" sz="1900">
              <a:solidFill>
                <a:srgbClr val="FFFFFF"/>
              </a:solidFill>
            </a:endParaRPr>
          </a:p>
        </p:txBody>
      </p:sp>
      <p:sp>
        <p:nvSpPr>
          <p:cNvPr id="3" name="Content Placeholder 2">
            <a:extLst>
              <a:ext uri="{FF2B5EF4-FFF2-40B4-BE49-F238E27FC236}">
                <a16:creationId xmlns:a16="http://schemas.microsoft.com/office/drawing/2014/main" id="{C3FC25DA-1751-CD8D-378D-7024B782A60C}"/>
              </a:ext>
            </a:extLst>
          </p:cNvPr>
          <p:cNvSpPr>
            <a:spLocks noGrp="1"/>
          </p:cNvSpPr>
          <p:nvPr>
            <p:ph idx="1"/>
          </p:nvPr>
        </p:nvSpPr>
        <p:spPr>
          <a:xfrm>
            <a:off x="398858" y="2380102"/>
            <a:ext cx="8623221" cy="4477898"/>
          </a:xfrm>
        </p:spPr>
        <p:txBody>
          <a:bodyPr>
            <a:normAutofit/>
          </a:bodyPr>
          <a:lstStyle/>
          <a:p>
            <a:r>
              <a:rPr lang="en-US" dirty="0"/>
              <a:t>Preliminary summary</a:t>
            </a:r>
          </a:p>
          <a:p>
            <a:pPr lvl="1"/>
            <a:r>
              <a:rPr lang="en-US" b="1" dirty="0"/>
              <a:t>Expenses exceed revenues:</a:t>
            </a:r>
          </a:p>
          <a:p>
            <a:pPr lvl="2"/>
            <a:r>
              <a:rPr lang="en-US" dirty="0">
                <a:solidFill>
                  <a:schemeClr val="tx1"/>
                </a:solidFill>
              </a:rPr>
              <a:t>Revenues:	$35,156,001</a:t>
            </a:r>
          </a:p>
          <a:p>
            <a:pPr lvl="2"/>
            <a:r>
              <a:rPr lang="en-US" dirty="0">
                <a:solidFill>
                  <a:schemeClr val="tx1"/>
                </a:solidFill>
              </a:rPr>
              <a:t>Expenses:	</a:t>
            </a:r>
            <a:r>
              <a:rPr lang="en-US" u="sng" dirty="0">
                <a:solidFill>
                  <a:schemeClr val="tx1"/>
                </a:solidFill>
              </a:rPr>
              <a:t>$36,481,272</a:t>
            </a:r>
          </a:p>
          <a:p>
            <a:pPr lvl="2"/>
            <a:endParaRPr lang="en-US" dirty="0"/>
          </a:p>
        </p:txBody>
      </p:sp>
      <p:pic>
        <p:nvPicPr>
          <p:cNvPr id="5" name="Picture 4">
            <a:extLst>
              <a:ext uri="{FF2B5EF4-FFF2-40B4-BE49-F238E27FC236}">
                <a16:creationId xmlns:a16="http://schemas.microsoft.com/office/drawing/2014/main" id="{2FE1847F-6172-1E31-19AB-73FD88BE5B0A}"/>
              </a:ext>
            </a:extLst>
          </p:cNvPr>
          <p:cNvPicPr>
            <a:picLocks noChangeAspect="1"/>
          </p:cNvPicPr>
          <p:nvPr/>
        </p:nvPicPr>
        <p:blipFill>
          <a:blip r:embed="rId3"/>
          <a:stretch>
            <a:fillRect/>
          </a:stretch>
        </p:blipFill>
        <p:spPr>
          <a:xfrm>
            <a:off x="7761457" y="1453164"/>
            <a:ext cx="829675" cy="702919"/>
          </a:xfrm>
          <a:prstGeom prst="rect">
            <a:avLst/>
          </a:prstGeom>
        </p:spPr>
      </p:pic>
      <p:sp>
        <p:nvSpPr>
          <p:cNvPr id="7" name="TextBox 6">
            <a:extLst>
              <a:ext uri="{FF2B5EF4-FFF2-40B4-BE49-F238E27FC236}">
                <a16:creationId xmlns:a16="http://schemas.microsoft.com/office/drawing/2014/main" id="{F1448079-827E-63B6-3FF4-9B28B05A52DE}"/>
              </a:ext>
            </a:extLst>
          </p:cNvPr>
          <p:cNvSpPr txBox="1"/>
          <p:nvPr/>
        </p:nvSpPr>
        <p:spPr>
          <a:xfrm>
            <a:off x="1920240" y="4462272"/>
            <a:ext cx="184731" cy="369332"/>
          </a:xfrm>
          <a:prstGeom prst="rect">
            <a:avLst/>
          </a:prstGeom>
          <a:noFill/>
        </p:spPr>
        <p:txBody>
          <a:bodyPr wrap="none" rtlCol="0">
            <a:spAutoFit/>
          </a:bodyPr>
          <a:lstStyle/>
          <a:p>
            <a:endParaRPr lang="en-US"/>
          </a:p>
        </p:txBody>
      </p:sp>
      <p:sp>
        <p:nvSpPr>
          <p:cNvPr id="8" name="TextBox 7">
            <a:extLst>
              <a:ext uri="{FF2B5EF4-FFF2-40B4-BE49-F238E27FC236}">
                <a16:creationId xmlns:a16="http://schemas.microsoft.com/office/drawing/2014/main" id="{9987DA27-F92F-B247-55F3-1DF958EAD849}"/>
              </a:ext>
            </a:extLst>
          </p:cNvPr>
          <p:cNvSpPr txBox="1"/>
          <p:nvPr/>
        </p:nvSpPr>
        <p:spPr>
          <a:xfrm>
            <a:off x="1267706" y="4097032"/>
            <a:ext cx="2221992" cy="369332"/>
          </a:xfrm>
          <a:prstGeom prst="rect">
            <a:avLst/>
          </a:prstGeom>
          <a:noFill/>
        </p:spPr>
        <p:txBody>
          <a:bodyPr wrap="square" rtlCol="0">
            <a:spAutoFit/>
          </a:bodyPr>
          <a:lstStyle/>
          <a:p>
            <a:r>
              <a:rPr lang="en-US" dirty="0"/>
              <a:t>   </a:t>
            </a:r>
            <a:r>
              <a:rPr lang="en-US" sz="1600" dirty="0"/>
              <a:t>2025-26 Budget</a:t>
            </a:r>
          </a:p>
        </p:txBody>
      </p:sp>
      <p:sp>
        <p:nvSpPr>
          <p:cNvPr id="10" name="TextBox 9">
            <a:extLst>
              <a:ext uri="{FF2B5EF4-FFF2-40B4-BE49-F238E27FC236}">
                <a16:creationId xmlns:a16="http://schemas.microsoft.com/office/drawing/2014/main" id="{6F9440AA-13BA-731D-89F4-D8A1440B5CB5}"/>
              </a:ext>
            </a:extLst>
          </p:cNvPr>
          <p:cNvSpPr txBox="1"/>
          <p:nvPr/>
        </p:nvSpPr>
        <p:spPr>
          <a:xfrm>
            <a:off x="4572000" y="4097032"/>
            <a:ext cx="2167128" cy="369332"/>
          </a:xfrm>
          <a:prstGeom prst="rect">
            <a:avLst/>
          </a:prstGeom>
          <a:noFill/>
        </p:spPr>
        <p:txBody>
          <a:bodyPr wrap="square" rtlCol="0">
            <a:spAutoFit/>
          </a:bodyPr>
          <a:lstStyle/>
          <a:p>
            <a:r>
              <a:rPr lang="en-US" dirty="0"/>
              <a:t>   </a:t>
            </a:r>
            <a:r>
              <a:rPr lang="en-US" sz="1600" dirty="0"/>
              <a:t>2026-27 Budget</a:t>
            </a:r>
          </a:p>
        </p:txBody>
      </p:sp>
      <p:cxnSp>
        <p:nvCxnSpPr>
          <p:cNvPr id="14" name="Straight Arrow Connector 13">
            <a:extLst>
              <a:ext uri="{FF2B5EF4-FFF2-40B4-BE49-F238E27FC236}">
                <a16:creationId xmlns:a16="http://schemas.microsoft.com/office/drawing/2014/main" id="{DE602DC4-3B47-CDC8-9ECB-B71936FDC5A2}"/>
              </a:ext>
            </a:extLst>
          </p:cNvPr>
          <p:cNvCxnSpPr/>
          <p:nvPr/>
        </p:nvCxnSpPr>
        <p:spPr>
          <a:xfrm>
            <a:off x="3931920" y="3703320"/>
            <a:ext cx="26974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3084EE5-70A6-AE3F-643B-D0A9B1E015C8}"/>
              </a:ext>
            </a:extLst>
          </p:cNvPr>
          <p:cNvCxnSpPr/>
          <p:nvPr/>
        </p:nvCxnSpPr>
        <p:spPr>
          <a:xfrm>
            <a:off x="6629400" y="3703320"/>
            <a:ext cx="0" cy="258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51FA27F-A52C-27AF-7514-3817D99D2A35}"/>
              </a:ext>
            </a:extLst>
          </p:cNvPr>
          <p:cNvSpPr txBox="1"/>
          <p:nvPr/>
        </p:nvSpPr>
        <p:spPr>
          <a:xfrm rot="10800000" flipV="1">
            <a:off x="398854" y="5739937"/>
            <a:ext cx="8165764" cy="1477328"/>
          </a:xfrm>
          <a:prstGeom prst="rect">
            <a:avLst/>
          </a:prstGeom>
          <a:noFill/>
        </p:spPr>
        <p:txBody>
          <a:bodyPr wrap="square" rtlCol="0">
            <a:spAutoFit/>
          </a:bodyPr>
          <a:lstStyle/>
          <a:p>
            <a:r>
              <a:rPr lang="en-US" dirty="0"/>
              <a:t>Outstanding review/determinations:  Appropriated reserves, Fund balance use availability, BOCES services, technology, etc.</a:t>
            </a:r>
          </a:p>
          <a:p>
            <a:r>
              <a:rPr lang="en-US" b="1" dirty="0"/>
              <a:t>Use of fund balance at prior year levels or repeatedly, is not a fiscally sustainable practice</a:t>
            </a:r>
          </a:p>
          <a:p>
            <a:endParaRPr lang="en-US" dirty="0"/>
          </a:p>
        </p:txBody>
      </p:sp>
      <p:sp>
        <p:nvSpPr>
          <p:cNvPr id="12" name="Oval 11">
            <a:extLst>
              <a:ext uri="{FF2B5EF4-FFF2-40B4-BE49-F238E27FC236}">
                <a16:creationId xmlns:a16="http://schemas.microsoft.com/office/drawing/2014/main" id="{74DB418B-E54C-AC9A-F3FB-8E7C3D868865}"/>
              </a:ext>
            </a:extLst>
          </p:cNvPr>
          <p:cNvSpPr/>
          <p:nvPr/>
        </p:nvSpPr>
        <p:spPr>
          <a:xfrm>
            <a:off x="6446520" y="2441589"/>
            <a:ext cx="2697480" cy="157262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dirty="0"/>
              <a:t>The district is seeing a decrease in the amount of expenses exceeding revenues from 2025-26</a:t>
            </a:r>
          </a:p>
          <a:p>
            <a:pPr algn="ctr"/>
            <a:endParaRPr lang="en-US" sz="1200" dirty="0"/>
          </a:p>
        </p:txBody>
      </p:sp>
      <p:cxnSp>
        <p:nvCxnSpPr>
          <p:cNvPr id="17" name="Straight Arrow Connector 16">
            <a:extLst>
              <a:ext uri="{FF2B5EF4-FFF2-40B4-BE49-F238E27FC236}">
                <a16:creationId xmlns:a16="http://schemas.microsoft.com/office/drawing/2014/main" id="{9A884F75-F9BD-854B-6509-BED4A737CDB7}"/>
              </a:ext>
            </a:extLst>
          </p:cNvPr>
          <p:cNvCxnSpPr/>
          <p:nvPr/>
        </p:nvCxnSpPr>
        <p:spPr>
          <a:xfrm flipH="1">
            <a:off x="7795260" y="3859477"/>
            <a:ext cx="498692" cy="9144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9C4EEE4-4588-0EA4-17AD-A820C03BB9C9}"/>
              </a:ext>
            </a:extLst>
          </p:cNvPr>
          <p:cNvCxnSpPr/>
          <p:nvPr/>
        </p:nvCxnSpPr>
        <p:spPr>
          <a:xfrm>
            <a:off x="3738880" y="4014217"/>
            <a:ext cx="0" cy="448055"/>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5EF82003-653E-AB77-3D24-0422329C6892}"/>
              </a:ext>
            </a:extLst>
          </p:cNvPr>
          <p:cNvPicPr>
            <a:picLocks noChangeAspect="1"/>
          </p:cNvPicPr>
          <p:nvPr/>
        </p:nvPicPr>
        <p:blipFill>
          <a:blip r:embed="rId4"/>
          <a:stretch>
            <a:fillRect/>
          </a:stretch>
        </p:blipFill>
        <p:spPr>
          <a:xfrm>
            <a:off x="398853" y="4414925"/>
            <a:ext cx="8215516" cy="1181321"/>
          </a:xfrm>
          <a:prstGeom prst="rect">
            <a:avLst/>
          </a:prstGeom>
        </p:spPr>
      </p:pic>
    </p:spTree>
    <p:extLst>
      <p:ext uri="{BB962C8B-B14F-4D97-AF65-F5344CB8AC3E}">
        <p14:creationId xmlns:p14="http://schemas.microsoft.com/office/powerpoint/2010/main" val="749669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46F010-D160-4609-8979-FFD8C1EA6C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9F1D12-73D3-9E62-5984-D72CC707A03C}"/>
              </a:ext>
            </a:extLst>
          </p:cNvPr>
          <p:cNvSpPr>
            <a:spLocks noGrp="1"/>
          </p:cNvSpPr>
          <p:nvPr>
            <p:ph type="title"/>
          </p:nvPr>
        </p:nvSpPr>
        <p:spPr>
          <a:xfrm>
            <a:off x="2529796" y="624110"/>
            <a:ext cx="6098663" cy="1280890"/>
          </a:xfrm>
        </p:spPr>
        <p:txBody>
          <a:bodyPr>
            <a:normAutofit/>
          </a:bodyPr>
          <a:lstStyle/>
          <a:p>
            <a:pPr algn="ctr"/>
            <a:r>
              <a:rPr lang="en-US" sz="2400" b="1" dirty="0"/>
              <a:t>How will the District balance the budget?</a:t>
            </a:r>
          </a:p>
        </p:txBody>
      </p:sp>
      <p:sp>
        <p:nvSpPr>
          <p:cNvPr id="11" name="Rectangle 10">
            <a:extLst>
              <a:ext uri="{FF2B5EF4-FFF2-40B4-BE49-F238E27FC236}">
                <a16:creationId xmlns:a16="http://schemas.microsoft.com/office/drawing/2014/main" id="{81B8C4F6-C3AC-4C94-8EC7-E4F7B7E9CD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B789310-9859-4942-98C8-3D2F12AAAE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 y="228600"/>
            <a:ext cx="2227396" cy="6638625"/>
            <a:chOff x="2487613" y="285750"/>
            <a:chExt cx="2428875" cy="5654676"/>
          </a:xfrm>
          <a:solidFill>
            <a:schemeClr val="tx2">
              <a:lumMod val="60000"/>
              <a:lumOff val="40000"/>
              <a:alpha val="40000"/>
            </a:schemeClr>
          </a:solidFill>
        </p:grpSpPr>
        <p:sp>
          <p:nvSpPr>
            <p:cNvPr id="14"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15"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16"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17"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18"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19"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20"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21"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22"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23"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24"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25"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sp>
        <p:nvSpPr>
          <p:cNvPr id="27"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4" name="Slide Number Placeholder 3">
            <a:extLst>
              <a:ext uri="{FF2B5EF4-FFF2-40B4-BE49-F238E27FC236}">
                <a16:creationId xmlns:a16="http://schemas.microsoft.com/office/drawing/2014/main" id="{6CCFA0CC-12C8-2687-8266-EF477FE3BC93}"/>
              </a:ext>
            </a:extLst>
          </p:cNvPr>
          <p:cNvSpPr>
            <a:spLocks noGrp="1"/>
          </p:cNvSpPr>
          <p:nvPr>
            <p:ph type="sldNum" sz="quarter" idx="12"/>
          </p:nvPr>
        </p:nvSpPr>
        <p:spPr>
          <a:xfrm>
            <a:off x="65945" y="3485923"/>
            <a:ext cx="584825" cy="365125"/>
          </a:xfrm>
        </p:spPr>
        <p:txBody>
          <a:bodyPr>
            <a:normAutofit/>
          </a:bodyPr>
          <a:lstStyle/>
          <a:p>
            <a:pPr marL="0" lvl="0" indent="0" rtl="0">
              <a:lnSpc>
                <a:spcPct val="90000"/>
              </a:lnSpc>
              <a:spcBef>
                <a:spcPts val="0"/>
              </a:spcBef>
              <a:spcAft>
                <a:spcPts val="600"/>
              </a:spcAft>
              <a:buNone/>
            </a:pPr>
            <a:fld id="{00000000-1234-1234-1234-123412341234}" type="slidenum">
              <a:rPr lang="en-US" sz="1900" smtClean="0"/>
              <a:pPr marL="0" lvl="0" indent="0" rtl="0">
                <a:lnSpc>
                  <a:spcPct val="90000"/>
                </a:lnSpc>
                <a:spcBef>
                  <a:spcPts val="0"/>
                </a:spcBef>
                <a:spcAft>
                  <a:spcPts val="600"/>
                </a:spcAft>
                <a:buNone/>
              </a:pPr>
              <a:t>21</a:t>
            </a:fld>
            <a:endParaRPr lang="en-US" sz="1900"/>
          </a:p>
        </p:txBody>
      </p:sp>
      <p:sp>
        <p:nvSpPr>
          <p:cNvPr id="3" name="Content Placeholder 2">
            <a:extLst>
              <a:ext uri="{FF2B5EF4-FFF2-40B4-BE49-F238E27FC236}">
                <a16:creationId xmlns:a16="http://schemas.microsoft.com/office/drawing/2014/main" id="{80A8AA15-80A7-1B0B-3A86-A254508EADD5}"/>
              </a:ext>
            </a:extLst>
          </p:cNvPr>
          <p:cNvSpPr>
            <a:spLocks noGrp="1"/>
          </p:cNvSpPr>
          <p:nvPr>
            <p:ph idx="1"/>
          </p:nvPr>
        </p:nvSpPr>
        <p:spPr>
          <a:xfrm>
            <a:off x="2339439" y="1674421"/>
            <a:ext cx="6704095" cy="4855467"/>
          </a:xfrm>
        </p:spPr>
        <p:txBody>
          <a:bodyPr>
            <a:normAutofit/>
          </a:bodyPr>
          <a:lstStyle/>
          <a:p>
            <a:r>
              <a:rPr lang="en-US" b="1" dirty="0"/>
              <a:t>Shortfall of $1,325,272</a:t>
            </a:r>
          </a:p>
          <a:p>
            <a:pPr lvl="1"/>
            <a:r>
              <a:rPr lang="en-US" dirty="0"/>
              <a:t>ERS reserve:  $400,000</a:t>
            </a:r>
          </a:p>
          <a:p>
            <a:pPr lvl="1"/>
            <a:r>
              <a:rPr lang="en-US" dirty="0"/>
              <a:t>Fund Balance:   $575,272  (Close to 2%)</a:t>
            </a:r>
          </a:p>
          <a:p>
            <a:pPr lvl="1"/>
            <a:r>
              <a:rPr lang="en-US" dirty="0"/>
              <a:t>Debt Service Reserve - $350,000</a:t>
            </a:r>
          </a:p>
          <a:p>
            <a:pPr lvl="1"/>
            <a:r>
              <a:rPr lang="en-US" dirty="0"/>
              <a:t>Total:  $1,325,272</a:t>
            </a:r>
          </a:p>
          <a:p>
            <a:pPr lvl="1"/>
            <a:r>
              <a:rPr lang="en-US" b="1" dirty="0"/>
              <a:t>Item to note- </a:t>
            </a:r>
            <a:r>
              <a:rPr lang="en-US" dirty="0"/>
              <a:t>If BOE chooses a lower tax levy than the maximum- revenue shortfall will result in adjustment of reserve/fund balance use or cost saving measures.</a:t>
            </a:r>
            <a:endParaRPr lang="en-US" b="1" dirty="0"/>
          </a:p>
          <a:p>
            <a:r>
              <a:rPr lang="en-US" b="1" dirty="0"/>
              <a:t>District used over $1.9M of reserves and fund balance last year</a:t>
            </a:r>
          </a:p>
        </p:txBody>
      </p:sp>
      <p:pic>
        <p:nvPicPr>
          <p:cNvPr id="5" name="Picture 4">
            <a:extLst>
              <a:ext uri="{FF2B5EF4-FFF2-40B4-BE49-F238E27FC236}">
                <a16:creationId xmlns:a16="http://schemas.microsoft.com/office/drawing/2014/main" id="{7052D22F-E14A-267E-559A-FBD05F4C50F2}"/>
              </a:ext>
            </a:extLst>
          </p:cNvPr>
          <p:cNvPicPr>
            <a:picLocks noChangeAspect="1"/>
          </p:cNvPicPr>
          <p:nvPr/>
        </p:nvPicPr>
        <p:blipFill>
          <a:blip r:embed="rId2"/>
          <a:stretch>
            <a:fillRect/>
          </a:stretch>
        </p:blipFill>
        <p:spPr>
          <a:xfrm>
            <a:off x="654480" y="708023"/>
            <a:ext cx="829675" cy="702919"/>
          </a:xfrm>
          <a:prstGeom prst="rect">
            <a:avLst/>
          </a:prstGeom>
        </p:spPr>
      </p:pic>
      <p:sp>
        <p:nvSpPr>
          <p:cNvPr id="6" name="Rectangle 5">
            <a:extLst>
              <a:ext uri="{FF2B5EF4-FFF2-40B4-BE49-F238E27FC236}">
                <a16:creationId xmlns:a16="http://schemas.microsoft.com/office/drawing/2014/main" id="{81AB87D9-3CE2-3B07-A726-31C7184297F4}"/>
              </a:ext>
            </a:extLst>
          </p:cNvPr>
          <p:cNvSpPr/>
          <p:nvPr/>
        </p:nvSpPr>
        <p:spPr>
          <a:xfrm>
            <a:off x="2438400" y="3201258"/>
            <a:ext cx="5902960" cy="436022"/>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6876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180"/>
        <p:cNvGrpSpPr/>
        <p:nvPr/>
      </p:nvGrpSpPr>
      <p:grpSpPr>
        <a:xfrm>
          <a:off x="0" y="0"/>
          <a:ext cx="0" cy="0"/>
          <a:chOff x="0" y="0"/>
          <a:chExt cx="0" cy="0"/>
        </a:xfrm>
      </p:grpSpPr>
      <p:sp useBgFill="1">
        <p:nvSpPr>
          <p:cNvPr id="188" name="Rectangle 187">
            <a:extLst>
              <a:ext uri="{FF2B5EF4-FFF2-40B4-BE49-F238E27FC236}">
                <a16:creationId xmlns:a16="http://schemas.microsoft.com/office/drawing/2014/main" id="{3A3C2D7E-3F2E-404E-9B30-CB12DC972D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F1F7FD00-BF97-4325-B7C2-E451F20840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1" name="Google Shape;181;p31"/>
          <p:cNvSpPr txBox="1">
            <a:spLocks noGrp="1"/>
          </p:cNvSpPr>
          <p:nvPr>
            <p:ph type="title"/>
          </p:nvPr>
        </p:nvSpPr>
        <p:spPr>
          <a:xfrm>
            <a:off x="1382543" y="624110"/>
            <a:ext cx="7037556" cy="1280890"/>
          </a:xfrm>
          <a:prstGeom prst="rect">
            <a:avLst/>
          </a:prstGeom>
        </p:spPr>
        <p:txBody>
          <a:bodyPr spcFirstLastPara="1" lIns="91425" tIns="45700" rIns="91425" bIns="45700" anchorCtr="0">
            <a:normAutofit/>
          </a:bodyPr>
          <a:lstStyle/>
          <a:p>
            <a:pPr marL="0" lvl="0" indent="0" algn="ctr" rtl="0">
              <a:spcBef>
                <a:spcPts val="0"/>
              </a:spcBef>
              <a:spcAft>
                <a:spcPts val="0"/>
              </a:spcAft>
              <a:buClr>
                <a:srgbClr val="F1C232"/>
              </a:buClr>
              <a:buSzPts val="1400"/>
              <a:buFont typeface="Gill Sans"/>
              <a:buNone/>
            </a:pPr>
            <a:r>
              <a:rPr lang="da-DK" dirty="0">
                <a:solidFill>
                  <a:schemeClr val="bg1"/>
                </a:solidFill>
              </a:rPr>
              <a:t>Voorheesville Budget Planning for 2026 - 2027</a:t>
            </a:r>
          </a:p>
        </p:txBody>
      </p:sp>
      <p:sp>
        <p:nvSpPr>
          <p:cNvPr id="192"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183" name="Google Shape;183;p31"/>
          <p:cNvSpPr txBox="1">
            <a:spLocks noGrp="1"/>
          </p:cNvSpPr>
          <p:nvPr>
            <p:ph type="sldNum" sz="quarter" idx="12"/>
          </p:nvPr>
        </p:nvSpPr>
        <p:spPr>
          <a:xfrm>
            <a:off x="398859" y="787782"/>
            <a:ext cx="584825" cy="365125"/>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Clr>
                <a:schemeClr val="accent2"/>
              </a:buClr>
              <a:buSzPts val="900"/>
              <a:buFont typeface="Gill Sans"/>
              <a:buNone/>
            </a:pPr>
            <a:fld id="{00000000-1234-1234-1234-123412341234}" type="slidenum">
              <a:rPr lang="en-US" sz="1400">
                <a:solidFill>
                  <a:srgbClr val="FFFFFF"/>
                </a:solidFill>
              </a:rPr>
              <a:pPr marL="0" lvl="0" indent="0" rtl="0">
                <a:lnSpc>
                  <a:spcPct val="90000"/>
                </a:lnSpc>
                <a:spcBef>
                  <a:spcPts val="0"/>
                </a:spcBef>
                <a:spcAft>
                  <a:spcPts val="600"/>
                </a:spcAft>
                <a:buClr>
                  <a:schemeClr val="accent2"/>
                </a:buClr>
                <a:buSzPts val="900"/>
                <a:buFont typeface="Gill Sans"/>
                <a:buNone/>
              </a:pPr>
              <a:t>22</a:t>
            </a:fld>
            <a:endParaRPr lang="en-US" sz="1400">
              <a:solidFill>
                <a:srgbClr val="FFFFFF"/>
              </a:solidFill>
            </a:endParaRPr>
          </a:p>
        </p:txBody>
      </p:sp>
      <p:sp>
        <p:nvSpPr>
          <p:cNvPr id="182" name="Google Shape;182;p31"/>
          <p:cNvSpPr txBox="1">
            <a:spLocks noGrp="1"/>
          </p:cNvSpPr>
          <p:nvPr>
            <p:ph idx="1"/>
          </p:nvPr>
        </p:nvSpPr>
        <p:spPr>
          <a:xfrm>
            <a:off x="398859" y="2623930"/>
            <a:ext cx="8021241" cy="3694574"/>
          </a:xfrm>
          <a:prstGeom prst="rect">
            <a:avLst/>
          </a:prstGeom>
        </p:spPr>
        <p:txBody>
          <a:bodyPr spcFirstLastPara="1" lIns="91425" tIns="45700" rIns="91425" bIns="45700" anchorCtr="0">
            <a:normAutofit fontScale="92500" lnSpcReduction="10000"/>
          </a:bodyPr>
          <a:lstStyle/>
          <a:p>
            <a:pPr marL="306000" lvl="0" indent="0" algn="ctr" rtl="0">
              <a:spcBef>
                <a:spcPts val="0"/>
              </a:spcBef>
              <a:spcAft>
                <a:spcPts val="0"/>
              </a:spcAft>
              <a:buNone/>
            </a:pPr>
            <a:r>
              <a:rPr lang="en-US" b="1" dirty="0"/>
              <a:t>VEHICLE PROPOSITION(S) FOR MAY 19th VOTE</a:t>
            </a:r>
          </a:p>
          <a:p>
            <a:pPr marL="306000" lvl="0" indent="0" rtl="0">
              <a:spcBef>
                <a:spcPts val="0"/>
              </a:spcBef>
              <a:spcAft>
                <a:spcPts val="0"/>
              </a:spcAft>
              <a:buNone/>
            </a:pPr>
            <a:endParaRPr lang="en-US" dirty="0"/>
          </a:p>
          <a:p>
            <a:pPr marL="306000" lvl="0" indent="-306000" rtl="0">
              <a:spcBef>
                <a:spcPts val="0"/>
              </a:spcBef>
              <a:spcAft>
                <a:spcPts val="0"/>
              </a:spcAft>
              <a:buSzPts val="2116"/>
              <a:buFont typeface="Courier New"/>
              <a:buChar char="o"/>
            </a:pPr>
            <a:r>
              <a:rPr lang="en-US" dirty="0"/>
              <a:t>1 Large Diesel 72 passenger bus</a:t>
            </a:r>
          </a:p>
          <a:p>
            <a:pPr marL="306000" lvl="0" indent="-306000" rtl="0">
              <a:spcBef>
                <a:spcPts val="0"/>
              </a:spcBef>
              <a:spcAft>
                <a:spcPts val="0"/>
              </a:spcAft>
              <a:buSzPts val="2116"/>
              <a:buFont typeface="Courier New"/>
              <a:buChar char="o"/>
            </a:pPr>
            <a:endParaRPr lang="en-US" dirty="0"/>
          </a:p>
          <a:p>
            <a:pPr marL="306000" lvl="0" indent="-306000" rtl="0">
              <a:spcBef>
                <a:spcPts val="0"/>
              </a:spcBef>
              <a:spcAft>
                <a:spcPts val="0"/>
              </a:spcAft>
              <a:buSzPts val="2116"/>
              <a:buFont typeface="Courier New"/>
              <a:buChar char="o"/>
            </a:pPr>
            <a:r>
              <a:rPr lang="en-US" dirty="0"/>
              <a:t>1 Large Electric School Bus - EPA grant submitted January 2025 will not be approved as Clean Bus Program will not be moving forward with awards</a:t>
            </a:r>
          </a:p>
          <a:p>
            <a:pPr marL="706050" lvl="1" indent="-306000">
              <a:spcBef>
                <a:spcPts val="0"/>
              </a:spcBef>
              <a:buSzPts val="2116"/>
              <a:buFont typeface="Courier New"/>
              <a:buChar char="o"/>
            </a:pPr>
            <a:r>
              <a:rPr lang="en-US" dirty="0"/>
              <a:t>Application of NYSBIP (NYS Bus Incentive Program) vouchers to offset purchase costs</a:t>
            </a:r>
          </a:p>
          <a:p>
            <a:pPr marL="706050" lvl="1" indent="-306000">
              <a:spcBef>
                <a:spcPts val="0"/>
              </a:spcBef>
              <a:buSzPts val="2116"/>
              <a:buFont typeface="Courier New"/>
              <a:buChar char="o"/>
            </a:pPr>
            <a:r>
              <a:rPr lang="en-US" dirty="0"/>
              <a:t>Anticipated partial use of newly established bus reserve</a:t>
            </a:r>
          </a:p>
          <a:p>
            <a:pPr marL="706050" lvl="1" indent="-306000">
              <a:spcBef>
                <a:spcPts val="0"/>
              </a:spcBef>
              <a:buSzPts val="2116"/>
              <a:buFont typeface="Courier New"/>
              <a:buChar char="o"/>
            </a:pPr>
            <a:endParaRPr lang="en-US" dirty="0"/>
          </a:p>
          <a:p>
            <a:pPr marL="306000" indent="-306000">
              <a:spcBef>
                <a:spcPts val="0"/>
              </a:spcBef>
              <a:buSzPts val="2116"/>
              <a:buFont typeface="Courier New"/>
              <a:buChar char="o"/>
            </a:pPr>
            <a:r>
              <a:rPr lang="en-US" dirty="0"/>
              <a:t>Suburban for student transport (included in proposed bonding issue)</a:t>
            </a:r>
          </a:p>
          <a:p>
            <a:pPr marL="306000" lvl="0" indent="-306000" rtl="0">
              <a:spcBef>
                <a:spcPts val="600"/>
              </a:spcBef>
              <a:spcAft>
                <a:spcPts val="0"/>
              </a:spcAft>
              <a:buSzPts val="2116"/>
              <a:buFont typeface="Courier New"/>
              <a:buChar char="o"/>
            </a:pPr>
            <a:r>
              <a:rPr lang="en-US" dirty="0"/>
              <a:t>Diesel Buses aided over 5 years at Transportation Aid Ratio(63%)</a:t>
            </a:r>
          </a:p>
          <a:p>
            <a:pPr marL="306000" lvl="0" indent="-306000" rtl="0">
              <a:spcBef>
                <a:spcPts val="600"/>
              </a:spcBef>
              <a:spcAft>
                <a:spcPts val="0"/>
              </a:spcAft>
              <a:buSzPts val="2116"/>
              <a:buFont typeface="Courier New"/>
              <a:buChar char="o"/>
            </a:pPr>
            <a:r>
              <a:rPr lang="en-US" dirty="0"/>
              <a:t>Electric Buses aided over 8 years at Transportation Aid Ratio</a:t>
            </a:r>
          </a:p>
          <a:p>
            <a:pPr marL="0" lvl="0" indent="0" rtl="0">
              <a:spcBef>
                <a:spcPts val="600"/>
              </a:spcBef>
              <a:spcAft>
                <a:spcPts val="0"/>
              </a:spcAft>
              <a:buSzPts val="2576"/>
              <a:buNone/>
            </a:pPr>
            <a:endParaRPr lang="en-US" dirty="0"/>
          </a:p>
          <a:p>
            <a:pPr marL="306000" lvl="0" indent="-142424" rtl="0">
              <a:spcBef>
                <a:spcPts val="600"/>
              </a:spcBef>
              <a:spcAft>
                <a:spcPts val="600"/>
              </a:spcAft>
              <a:buSzPts val="2576"/>
              <a:buNone/>
            </a:pPr>
            <a:endParaRPr lang="en-US" dirty="0"/>
          </a:p>
        </p:txBody>
      </p:sp>
      <p:pic>
        <p:nvPicPr>
          <p:cNvPr id="2" name="Picture 1">
            <a:extLst>
              <a:ext uri="{FF2B5EF4-FFF2-40B4-BE49-F238E27FC236}">
                <a16:creationId xmlns:a16="http://schemas.microsoft.com/office/drawing/2014/main" id="{8B601A27-8D54-4A10-7DEC-CA72D4CDF4CC}"/>
              </a:ext>
            </a:extLst>
          </p:cNvPr>
          <p:cNvPicPr>
            <a:picLocks noChangeAspect="1"/>
          </p:cNvPicPr>
          <p:nvPr/>
        </p:nvPicPr>
        <p:blipFill>
          <a:blip r:embed="rId3"/>
          <a:stretch>
            <a:fillRect/>
          </a:stretch>
        </p:blipFill>
        <p:spPr>
          <a:xfrm>
            <a:off x="1609344" y="1264555"/>
            <a:ext cx="1124712" cy="80198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164"/>
        <p:cNvGrpSpPr/>
        <p:nvPr/>
      </p:nvGrpSpPr>
      <p:grpSpPr>
        <a:xfrm>
          <a:off x="0" y="0"/>
          <a:ext cx="0" cy="0"/>
          <a:chOff x="0" y="0"/>
          <a:chExt cx="0" cy="0"/>
        </a:xfrm>
      </p:grpSpPr>
      <p:sp>
        <p:nvSpPr>
          <p:cNvPr id="179" name="Rectangle 178">
            <a:extLst>
              <a:ext uri="{FF2B5EF4-FFF2-40B4-BE49-F238E27FC236}">
                <a16:creationId xmlns:a16="http://schemas.microsoft.com/office/drawing/2014/main" id="{B5E4CBEC-18A2-4509-A45D-D5E653582C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Google Shape;165;p28"/>
          <p:cNvSpPr txBox="1">
            <a:spLocks noGrp="1"/>
          </p:cNvSpPr>
          <p:nvPr>
            <p:ph type="title"/>
          </p:nvPr>
        </p:nvSpPr>
        <p:spPr>
          <a:xfrm>
            <a:off x="944919" y="3101093"/>
            <a:ext cx="1840539" cy="3029344"/>
          </a:xfrm>
          <a:prstGeom prst="rect">
            <a:avLst/>
          </a:prstGeom>
        </p:spPr>
        <p:txBody>
          <a:bodyPr spcFirstLastPara="1" lIns="91425" tIns="45700" rIns="91425" bIns="45700" anchorCtr="0">
            <a:normAutofit/>
          </a:bodyPr>
          <a:lstStyle/>
          <a:p>
            <a:pPr marL="0" lvl="0" indent="0" rtl="0">
              <a:spcBef>
                <a:spcPts val="0"/>
              </a:spcBef>
              <a:spcAft>
                <a:spcPts val="0"/>
              </a:spcAft>
              <a:buClr>
                <a:srgbClr val="F1C232"/>
              </a:buClr>
              <a:buSzPts val="1400"/>
              <a:buFont typeface="Gill Sans"/>
              <a:buNone/>
            </a:pPr>
            <a:r>
              <a:rPr lang="da-DK" sz="2000">
                <a:solidFill>
                  <a:schemeClr val="bg1"/>
                </a:solidFill>
              </a:rPr>
              <a:t>Voorheesville Budget Planning for 2026 - 2027</a:t>
            </a:r>
          </a:p>
        </p:txBody>
      </p:sp>
      <p:sp>
        <p:nvSpPr>
          <p:cNvPr id="180" name="Freeform 11">
            <a:extLst>
              <a:ext uri="{FF2B5EF4-FFF2-40B4-BE49-F238E27FC236}">
                <a16:creationId xmlns:a16="http://schemas.microsoft.com/office/drawing/2014/main" id="{0A5EA4A7-4381-4FC6-AA9A-C9EA77B84F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167" name="Google Shape;167;p28"/>
          <p:cNvSpPr txBox="1">
            <a:spLocks noGrp="1"/>
          </p:cNvSpPr>
          <p:nvPr>
            <p:ph type="sldNum" sz="quarter" idx="12"/>
          </p:nvPr>
        </p:nvSpPr>
        <p:spPr>
          <a:xfrm>
            <a:off x="28888" y="3251223"/>
            <a:ext cx="584825" cy="365125"/>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Clr>
                <a:schemeClr val="accent2"/>
              </a:buClr>
              <a:buSzPts val="900"/>
              <a:buFont typeface="Gill Sans"/>
              <a:buNone/>
            </a:pPr>
            <a:fld id="{00000000-1234-1234-1234-123412341234}" type="slidenum">
              <a:rPr lang="en-US" sz="1400" smtClean="0">
                <a:solidFill>
                  <a:srgbClr val="FFFFFF"/>
                </a:solidFill>
              </a:rPr>
              <a:pPr marL="0" lvl="0" indent="0" rtl="0">
                <a:lnSpc>
                  <a:spcPct val="90000"/>
                </a:lnSpc>
                <a:spcBef>
                  <a:spcPts val="0"/>
                </a:spcBef>
                <a:spcAft>
                  <a:spcPts val="600"/>
                </a:spcAft>
                <a:buClr>
                  <a:schemeClr val="accent2"/>
                </a:buClr>
                <a:buSzPts val="900"/>
                <a:buFont typeface="Gill Sans"/>
                <a:buNone/>
              </a:pPr>
              <a:t>23</a:t>
            </a:fld>
            <a:endParaRPr lang="en-US" sz="1400">
              <a:solidFill>
                <a:srgbClr val="FFFFFF"/>
              </a:solidFill>
            </a:endParaRPr>
          </a:p>
        </p:txBody>
      </p:sp>
      <p:sp useBgFill="1">
        <p:nvSpPr>
          <p:cNvPr id="181" name="Rectangle 180">
            <a:extLst>
              <a:ext uri="{FF2B5EF4-FFF2-40B4-BE49-F238E27FC236}">
                <a16:creationId xmlns:a16="http://schemas.microsoft.com/office/drawing/2014/main" id="{E6295D53-0474-4725-85BE-1F15FCC2D9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2" name="Google Shape;166;p28">
            <a:extLst>
              <a:ext uri="{FF2B5EF4-FFF2-40B4-BE49-F238E27FC236}">
                <a16:creationId xmlns:a16="http://schemas.microsoft.com/office/drawing/2014/main" id="{C9AFC426-A584-5815-D3FD-7516DB53C098}"/>
              </a:ext>
            </a:extLst>
          </p:cNvPr>
          <p:cNvGraphicFramePr>
            <a:graphicFrameLocks noGrp="1"/>
          </p:cNvGraphicFramePr>
          <p:nvPr>
            <p:ph idx="1"/>
            <p:extLst>
              <p:ext uri="{D42A27DB-BD31-4B8C-83A1-F6EECF244321}">
                <p14:modId xmlns:p14="http://schemas.microsoft.com/office/powerpoint/2010/main" val="3691447530"/>
              </p:ext>
            </p:extLst>
          </p:nvPr>
        </p:nvGraphicFramePr>
        <p:xfrm>
          <a:off x="3309565" y="685923"/>
          <a:ext cx="5580254" cy="5860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8809F599-3C73-F453-CC0E-B6489EC288D7}"/>
              </a:ext>
            </a:extLst>
          </p:cNvPr>
          <p:cNvPicPr>
            <a:picLocks noChangeAspect="1"/>
          </p:cNvPicPr>
          <p:nvPr/>
        </p:nvPicPr>
        <p:blipFill>
          <a:blip r:embed="rId8"/>
          <a:stretch>
            <a:fillRect/>
          </a:stretch>
        </p:blipFill>
        <p:spPr>
          <a:xfrm>
            <a:off x="1018071" y="917816"/>
            <a:ext cx="1291118" cy="1093864"/>
          </a:xfrm>
          <a:prstGeom prst="rect">
            <a:avLst/>
          </a:prstGeom>
        </p:spPr>
      </p:pic>
      <p:sp>
        <p:nvSpPr>
          <p:cNvPr id="2" name="TextBox 1">
            <a:extLst>
              <a:ext uri="{FF2B5EF4-FFF2-40B4-BE49-F238E27FC236}">
                <a16:creationId xmlns:a16="http://schemas.microsoft.com/office/drawing/2014/main" id="{F5167948-EE4D-E652-DAD8-2B87E782BC0A}"/>
              </a:ext>
            </a:extLst>
          </p:cNvPr>
          <p:cNvSpPr txBox="1"/>
          <p:nvPr/>
        </p:nvSpPr>
        <p:spPr>
          <a:xfrm>
            <a:off x="3688080" y="6172076"/>
            <a:ext cx="4592320" cy="369332"/>
          </a:xfrm>
          <a:prstGeom prst="rect">
            <a:avLst/>
          </a:prstGeom>
          <a:noFill/>
        </p:spPr>
        <p:txBody>
          <a:bodyPr wrap="square" rtlCol="0">
            <a:spAutoFit/>
          </a:bodyPr>
          <a:lstStyle/>
          <a:p>
            <a:r>
              <a:rPr lang="en-US" dirty="0"/>
              <a:t>Enacted budget statutorily due April 1</a:t>
            </a:r>
            <a:r>
              <a:rPr lang="en-US" baseline="30000" dirty="0"/>
              <a:t>st</a:t>
            </a:r>
            <a:r>
              <a:rPr lang="en-US"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228"/>
        <p:cNvGrpSpPr/>
        <p:nvPr/>
      </p:nvGrpSpPr>
      <p:grpSpPr>
        <a:xfrm>
          <a:off x="0" y="0"/>
          <a:ext cx="0" cy="0"/>
          <a:chOff x="0" y="0"/>
          <a:chExt cx="0" cy="0"/>
        </a:xfrm>
      </p:grpSpPr>
      <p:sp>
        <p:nvSpPr>
          <p:cNvPr id="236" name="Rectangle 235">
            <a:extLst>
              <a:ext uri="{FF2B5EF4-FFF2-40B4-BE49-F238E27FC236}">
                <a16:creationId xmlns:a16="http://schemas.microsoft.com/office/drawing/2014/main" id="{19FE08D8-CEA0-461E-870A-02CD15D9B9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Google Shape;229;g321ae1a86b5_1_1"/>
          <p:cNvSpPr txBox="1">
            <a:spLocks noGrp="1"/>
          </p:cNvSpPr>
          <p:nvPr>
            <p:ph type="title"/>
          </p:nvPr>
        </p:nvSpPr>
        <p:spPr>
          <a:xfrm>
            <a:off x="944919" y="795528"/>
            <a:ext cx="1840539" cy="5334909"/>
          </a:xfrm>
          <a:prstGeom prst="rect">
            <a:avLst/>
          </a:prstGeom>
        </p:spPr>
        <p:txBody>
          <a:bodyPr spcFirstLastPara="1" lIns="91425" tIns="45700" rIns="91425" bIns="45700" anchorCtr="0">
            <a:normAutofit/>
          </a:bodyPr>
          <a:lstStyle/>
          <a:p>
            <a:pPr marL="0" lvl="0" indent="0" rtl="0">
              <a:lnSpc>
                <a:spcPct val="90000"/>
              </a:lnSpc>
              <a:spcBef>
                <a:spcPts val="0"/>
              </a:spcBef>
              <a:spcAft>
                <a:spcPts val="0"/>
              </a:spcAft>
              <a:buClr>
                <a:srgbClr val="F1C232"/>
              </a:buClr>
              <a:buSzPts val="1400"/>
              <a:buFont typeface="Gill Sans"/>
              <a:buNone/>
            </a:pPr>
            <a:r>
              <a:rPr lang="da-DK" sz="2000" dirty="0">
                <a:solidFill>
                  <a:schemeClr val="bg1"/>
                </a:solidFill>
              </a:rPr>
              <a:t>Voorheesville Budget Planning for 2026 - 2027</a:t>
            </a:r>
          </a:p>
          <a:p>
            <a:pPr marL="0" lvl="0" indent="0" rtl="0">
              <a:lnSpc>
                <a:spcPct val="90000"/>
              </a:lnSpc>
              <a:spcBef>
                <a:spcPts val="0"/>
              </a:spcBef>
              <a:spcAft>
                <a:spcPts val="0"/>
              </a:spcAft>
              <a:buClr>
                <a:srgbClr val="F1C232"/>
              </a:buClr>
              <a:buSzPts val="1400"/>
              <a:buFont typeface="Gill Sans"/>
              <a:buNone/>
            </a:pPr>
            <a:r>
              <a:rPr lang="da-DK" sz="2000" dirty="0">
                <a:solidFill>
                  <a:schemeClr val="bg1"/>
                </a:solidFill>
              </a:rPr>
              <a:t>Budget Calendar </a:t>
            </a:r>
          </a:p>
        </p:txBody>
      </p:sp>
      <p:sp>
        <p:nvSpPr>
          <p:cNvPr id="238"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231" name="Google Shape;231;g321ae1a86b5_1_1"/>
          <p:cNvSpPr txBox="1">
            <a:spLocks noGrp="1"/>
          </p:cNvSpPr>
          <p:nvPr>
            <p:ph type="sldNum" sz="quarter" idx="12"/>
          </p:nvPr>
        </p:nvSpPr>
        <p:spPr>
          <a:xfrm>
            <a:off x="28888" y="3259287"/>
            <a:ext cx="584825" cy="365125"/>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Clr>
                <a:schemeClr val="accent2"/>
              </a:buClr>
              <a:buSzPts val="900"/>
              <a:buFont typeface="Gill Sans"/>
              <a:buNone/>
            </a:pPr>
            <a:fld id="{00000000-1234-1234-1234-123412341234}" type="slidenum">
              <a:rPr lang="en-US" sz="1400">
                <a:solidFill>
                  <a:srgbClr val="FFFFFF"/>
                </a:solidFill>
              </a:rPr>
              <a:pPr marL="0" lvl="0" indent="0" rtl="0">
                <a:lnSpc>
                  <a:spcPct val="90000"/>
                </a:lnSpc>
                <a:spcBef>
                  <a:spcPts val="0"/>
                </a:spcBef>
                <a:spcAft>
                  <a:spcPts val="600"/>
                </a:spcAft>
                <a:buClr>
                  <a:schemeClr val="accent2"/>
                </a:buClr>
                <a:buSzPts val="900"/>
                <a:buFont typeface="Gill Sans"/>
                <a:buNone/>
              </a:pPr>
              <a:t>24</a:t>
            </a:fld>
            <a:endParaRPr lang="en-US" sz="1400">
              <a:solidFill>
                <a:srgbClr val="FFFFFF"/>
              </a:solidFill>
            </a:endParaRPr>
          </a:p>
        </p:txBody>
      </p:sp>
      <p:sp useBgFill="1">
        <p:nvSpPr>
          <p:cNvPr id="240" name="Rectangle 239">
            <a:extLst>
              <a:ext uri="{FF2B5EF4-FFF2-40B4-BE49-F238E27FC236}">
                <a16:creationId xmlns:a16="http://schemas.microsoft.com/office/drawing/2014/main" id="{27018161-547E-48F7-A0D9-272C9EA5B3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Google Shape;230;g321ae1a86b5_1_1"/>
          <p:cNvSpPr txBox="1">
            <a:spLocks noGrp="1"/>
          </p:cNvSpPr>
          <p:nvPr>
            <p:ph idx="1"/>
          </p:nvPr>
        </p:nvSpPr>
        <p:spPr>
          <a:xfrm>
            <a:off x="3529933" y="589722"/>
            <a:ext cx="5098525" cy="5321500"/>
          </a:xfrm>
          <a:prstGeom prst="rect">
            <a:avLst/>
          </a:prstGeom>
        </p:spPr>
        <p:txBody>
          <a:bodyPr spcFirstLastPara="1" lIns="91425" tIns="45700" rIns="91425" bIns="45700" anchor="ctr" anchorCtr="0">
            <a:normAutofit/>
          </a:bodyPr>
          <a:lstStyle/>
          <a:p>
            <a:pPr marL="0" lvl="0" indent="0" rtl="0">
              <a:lnSpc>
                <a:spcPct val="90000"/>
              </a:lnSpc>
              <a:spcBef>
                <a:spcPts val="600"/>
              </a:spcBef>
              <a:spcAft>
                <a:spcPts val="0"/>
              </a:spcAft>
              <a:buClr>
                <a:schemeClr val="dk1"/>
              </a:buClr>
              <a:buSzPts val="1100"/>
              <a:buNone/>
            </a:pPr>
            <a:r>
              <a:rPr lang="en-US" sz="1400">
                <a:latin typeface="Arial"/>
                <a:ea typeface="Arial"/>
                <a:cs typeface="Arial"/>
                <a:sym typeface="Arial"/>
              </a:rPr>
              <a:t></a:t>
            </a:r>
            <a:r>
              <a:rPr lang="en-US" sz="1400" b="1">
                <a:latin typeface="Arial"/>
                <a:ea typeface="Arial"/>
                <a:cs typeface="Arial"/>
                <a:sym typeface="Arial"/>
              </a:rPr>
              <a:t>December 1</a:t>
            </a:r>
            <a:r>
              <a:rPr lang="en-US" sz="1400">
                <a:latin typeface="Arial"/>
                <a:ea typeface="Arial"/>
                <a:cs typeface="Arial"/>
                <a:sym typeface="Arial"/>
              </a:rPr>
              <a:t>:      Budget Calendar presented to Board of Education for approval</a:t>
            </a:r>
          </a:p>
          <a:p>
            <a:pPr marL="0" lvl="0" indent="0" rtl="0">
              <a:lnSpc>
                <a:spcPct val="90000"/>
              </a:lnSpc>
              <a:spcBef>
                <a:spcPts val="600"/>
              </a:spcBef>
              <a:spcAft>
                <a:spcPts val="0"/>
              </a:spcAft>
              <a:buClr>
                <a:schemeClr val="dk1"/>
              </a:buClr>
              <a:buSzPts val="1100"/>
              <a:buNone/>
            </a:pPr>
            <a:r>
              <a:rPr lang="en-US" sz="1400">
                <a:latin typeface="Arial"/>
                <a:ea typeface="Arial"/>
                <a:cs typeface="Arial"/>
                <a:sym typeface="Arial"/>
              </a:rPr>
              <a:t></a:t>
            </a:r>
            <a:r>
              <a:rPr lang="en-US" sz="1400" b="1">
                <a:latin typeface="Arial"/>
                <a:ea typeface="Arial"/>
                <a:cs typeface="Arial"/>
                <a:sym typeface="Arial"/>
              </a:rPr>
              <a:t>December 2025</a:t>
            </a:r>
            <a:r>
              <a:rPr lang="en-US" sz="1400">
                <a:latin typeface="Arial"/>
                <a:ea typeface="Arial"/>
                <a:cs typeface="Arial"/>
                <a:sym typeface="Arial"/>
              </a:rPr>
              <a:t>:    Budget Discussion at Cabinet</a:t>
            </a:r>
          </a:p>
          <a:p>
            <a:pPr marL="0" lvl="0" indent="0" rtl="0">
              <a:lnSpc>
                <a:spcPct val="90000"/>
              </a:lnSpc>
              <a:spcBef>
                <a:spcPts val="600"/>
              </a:spcBef>
              <a:spcAft>
                <a:spcPts val="0"/>
              </a:spcAft>
              <a:buClr>
                <a:schemeClr val="dk1"/>
              </a:buClr>
              <a:buSzPts val="1100"/>
              <a:buNone/>
            </a:pPr>
            <a:r>
              <a:rPr lang="en-US" sz="1400">
                <a:latin typeface="Arial"/>
                <a:ea typeface="Arial"/>
                <a:cs typeface="Arial"/>
                <a:sym typeface="Arial"/>
              </a:rPr>
              <a:t></a:t>
            </a:r>
            <a:r>
              <a:rPr lang="en-US" sz="1400" b="1">
                <a:latin typeface="Arial"/>
                <a:ea typeface="Arial"/>
                <a:cs typeface="Arial"/>
                <a:sym typeface="Arial"/>
              </a:rPr>
              <a:t>January 5, 2026</a:t>
            </a:r>
            <a:r>
              <a:rPr lang="en-US" sz="1400">
                <a:latin typeface="Arial"/>
                <a:ea typeface="Arial"/>
                <a:cs typeface="Arial"/>
                <a:sym typeface="Arial"/>
              </a:rPr>
              <a:t>:   Budget Planning Presentation</a:t>
            </a:r>
          </a:p>
          <a:p>
            <a:pPr marL="0" lvl="0" indent="0" rtl="0">
              <a:lnSpc>
                <a:spcPct val="90000"/>
              </a:lnSpc>
              <a:spcBef>
                <a:spcPts val="600"/>
              </a:spcBef>
              <a:spcAft>
                <a:spcPts val="0"/>
              </a:spcAft>
              <a:buClr>
                <a:schemeClr val="dk1"/>
              </a:buClr>
              <a:buSzPts val="1100"/>
              <a:buNone/>
            </a:pPr>
            <a:r>
              <a:rPr lang="en-US" sz="1400">
                <a:latin typeface="Arial"/>
                <a:ea typeface="Arial"/>
                <a:cs typeface="Arial"/>
                <a:sym typeface="Arial"/>
              </a:rPr>
              <a:t></a:t>
            </a:r>
            <a:r>
              <a:rPr lang="en-US" sz="1400" b="1">
                <a:latin typeface="Arial"/>
                <a:ea typeface="Arial"/>
                <a:cs typeface="Arial"/>
                <a:sym typeface="Arial"/>
              </a:rPr>
              <a:t>February 2, 2026:</a:t>
            </a:r>
            <a:r>
              <a:rPr lang="en-US" sz="1400">
                <a:latin typeface="Arial"/>
                <a:ea typeface="Arial"/>
                <a:cs typeface="Arial"/>
                <a:sym typeface="Arial"/>
              </a:rPr>
              <a:t>  Board of Education Meeting:  Presentation of Superintendent’s Draft Budget;</a:t>
            </a:r>
            <a:r>
              <a:rPr lang="en-US" sz="1400" b="1">
                <a:latin typeface="Arial"/>
                <a:ea typeface="Arial"/>
                <a:cs typeface="Arial"/>
                <a:sym typeface="Arial"/>
              </a:rPr>
              <a:t> </a:t>
            </a:r>
            <a:r>
              <a:rPr lang="en-US" sz="1400">
                <a:latin typeface="Arial"/>
                <a:ea typeface="Arial"/>
                <a:cs typeface="Arial"/>
                <a:sym typeface="Arial"/>
              </a:rPr>
              <a:t>Long Range Financial Plan Presentation by BPD – Financial Advisors</a:t>
            </a:r>
            <a:endParaRPr lang="en-US" sz="1400" b="1">
              <a:latin typeface="Arial"/>
              <a:ea typeface="Arial"/>
              <a:cs typeface="Arial"/>
              <a:sym typeface="Arial"/>
            </a:endParaRPr>
          </a:p>
          <a:p>
            <a:pPr marL="0" lvl="0" indent="0" rtl="0">
              <a:lnSpc>
                <a:spcPct val="90000"/>
              </a:lnSpc>
              <a:spcBef>
                <a:spcPts val="600"/>
              </a:spcBef>
              <a:spcAft>
                <a:spcPts val="0"/>
              </a:spcAft>
              <a:buClr>
                <a:schemeClr val="dk1"/>
              </a:buClr>
              <a:buSzPts val="1100"/>
              <a:buNone/>
            </a:pPr>
            <a:r>
              <a:rPr lang="en-US" sz="1400">
                <a:latin typeface="Arial"/>
                <a:ea typeface="Arial"/>
                <a:cs typeface="Arial"/>
                <a:sym typeface="Arial"/>
              </a:rPr>
              <a:t></a:t>
            </a:r>
            <a:r>
              <a:rPr lang="en-US" sz="1400" b="1">
                <a:latin typeface="Arial"/>
                <a:ea typeface="Arial"/>
                <a:cs typeface="Arial"/>
                <a:sym typeface="Arial"/>
              </a:rPr>
              <a:t>February 23, 2026:  </a:t>
            </a:r>
            <a:r>
              <a:rPr lang="en-US" sz="1400">
                <a:latin typeface="Arial"/>
                <a:ea typeface="Arial"/>
                <a:cs typeface="Arial"/>
                <a:sym typeface="Arial"/>
              </a:rPr>
              <a:t>Board of Education Candidate Petitions Available</a:t>
            </a:r>
          </a:p>
          <a:p>
            <a:pPr marL="0" lvl="0" indent="0" rtl="0">
              <a:lnSpc>
                <a:spcPct val="90000"/>
              </a:lnSpc>
              <a:spcBef>
                <a:spcPts val="600"/>
              </a:spcBef>
              <a:spcAft>
                <a:spcPts val="0"/>
              </a:spcAft>
              <a:buClr>
                <a:schemeClr val="dk1"/>
              </a:buClr>
              <a:buSzPts val="1100"/>
              <a:buNone/>
            </a:pPr>
            <a:r>
              <a:rPr lang="en-US" sz="1400">
                <a:latin typeface="Arial"/>
                <a:ea typeface="Arial"/>
                <a:cs typeface="Arial"/>
                <a:sym typeface="Arial"/>
              </a:rPr>
              <a:t></a:t>
            </a:r>
            <a:r>
              <a:rPr lang="en-US" sz="1400" b="1">
                <a:latin typeface="Arial"/>
                <a:ea typeface="Arial"/>
                <a:cs typeface="Arial"/>
                <a:sym typeface="Arial"/>
              </a:rPr>
              <a:t>March 1, 2026</a:t>
            </a:r>
            <a:r>
              <a:rPr lang="en-US" sz="1400">
                <a:latin typeface="Arial"/>
                <a:ea typeface="Arial"/>
                <a:cs typeface="Arial"/>
                <a:sym typeface="Arial"/>
              </a:rPr>
              <a:t>:  Submit 2026-2027 calculation of tax levy limit to Office of State Comptroller</a:t>
            </a:r>
          </a:p>
          <a:p>
            <a:pPr marL="0" lvl="0" indent="0" rtl="0">
              <a:lnSpc>
                <a:spcPct val="90000"/>
              </a:lnSpc>
              <a:spcBef>
                <a:spcPts val="600"/>
              </a:spcBef>
              <a:spcAft>
                <a:spcPts val="0"/>
              </a:spcAft>
              <a:buClr>
                <a:schemeClr val="dk1"/>
              </a:buClr>
              <a:buSzPts val="1100"/>
              <a:buNone/>
            </a:pPr>
            <a:r>
              <a:rPr lang="en-US" sz="1400">
                <a:latin typeface="Arial"/>
                <a:ea typeface="Arial"/>
                <a:cs typeface="Arial"/>
                <a:sym typeface="Arial"/>
              </a:rPr>
              <a:t></a:t>
            </a:r>
            <a:r>
              <a:rPr lang="en-US" sz="1400" b="1">
                <a:latin typeface="Arial"/>
                <a:ea typeface="Arial"/>
                <a:cs typeface="Arial"/>
                <a:sym typeface="Arial"/>
              </a:rPr>
              <a:t>March 2, 2026</a:t>
            </a:r>
            <a:r>
              <a:rPr lang="en-US" sz="1400">
                <a:latin typeface="Arial"/>
                <a:ea typeface="Arial"/>
                <a:cs typeface="Arial"/>
                <a:sym typeface="Arial"/>
              </a:rPr>
              <a:t>:  Board of Education Meeting: Presentation of Superintendent’s Proposed Budget Presentation</a:t>
            </a:r>
          </a:p>
          <a:p>
            <a:pPr marL="0" lvl="0" indent="0" rtl="0">
              <a:lnSpc>
                <a:spcPct val="90000"/>
              </a:lnSpc>
              <a:spcBef>
                <a:spcPts val="600"/>
              </a:spcBef>
              <a:spcAft>
                <a:spcPts val="0"/>
              </a:spcAft>
              <a:buClr>
                <a:schemeClr val="dk1"/>
              </a:buClr>
              <a:buSzPts val="1100"/>
              <a:buNone/>
            </a:pPr>
            <a:r>
              <a:rPr lang="en-US" sz="1400">
                <a:latin typeface="Arial"/>
                <a:ea typeface="Arial"/>
                <a:cs typeface="Arial"/>
                <a:sym typeface="Arial"/>
              </a:rPr>
              <a:t></a:t>
            </a:r>
            <a:r>
              <a:rPr lang="en-US" sz="1400" b="1">
                <a:latin typeface="Arial"/>
                <a:ea typeface="Arial"/>
                <a:cs typeface="Arial"/>
                <a:sym typeface="Arial"/>
              </a:rPr>
              <a:t>April 1-April 23, 2026</a:t>
            </a:r>
            <a:r>
              <a:rPr lang="en-US" sz="1400">
                <a:latin typeface="Arial"/>
                <a:ea typeface="Arial"/>
                <a:cs typeface="Arial"/>
                <a:sym typeface="Arial"/>
              </a:rPr>
              <a:t>: Publication of legal notices of school budget hearing and budget vote</a:t>
            </a:r>
          </a:p>
          <a:p>
            <a:pPr marL="0" lvl="0" indent="0" rtl="0">
              <a:lnSpc>
                <a:spcPct val="90000"/>
              </a:lnSpc>
              <a:spcBef>
                <a:spcPts val="600"/>
              </a:spcBef>
              <a:spcAft>
                <a:spcPts val="0"/>
              </a:spcAft>
              <a:buClr>
                <a:schemeClr val="dk1"/>
              </a:buClr>
              <a:buSzPts val="1100"/>
              <a:buNone/>
            </a:pPr>
            <a:r>
              <a:rPr lang="en-US" sz="1400">
                <a:latin typeface="Arial"/>
                <a:ea typeface="Arial"/>
                <a:cs typeface="Arial"/>
                <a:sym typeface="Arial"/>
              </a:rPr>
              <a:t></a:t>
            </a:r>
            <a:r>
              <a:rPr lang="en-US" sz="1400" b="1">
                <a:latin typeface="Arial"/>
                <a:ea typeface="Arial"/>
                <a:cs typeface="Arial"/>
                <a:sym typeface="Arial"/>
              </a:rPr>
              <a:t>April 13, 2026</a:t>
            </a:r>
            <a:r>
              <a:rPr lang="en-US" sz="1400">
                <a:latin typeface="Arial"/>
                <a:ea typeface="Arial"/>
                <a:cs typeface="Arial"/>
                <a:sym typeface="Arial"/>
              </a:rPr>
              <a:t>: Final budget presentation by the Superintendent; Board adopts budget and Property Tax Report Card</a:t>
            </a:r>
          </a:p>
          <a:p>
            <a:pPr marL="0" lvl="0" indent="0" rtl="0">
              <a:lnSpc>
                <a:spcPct val="90000"/>
              </a:lnSpc>
              <a:spcBef>
                <a:spcPts val="600"/>
              </a:spcBef>
              <a:spcAft>
                <a:spcPts val="0"/>
              </a:spcAft>
              <a:buClr>
                <a:schemeClr val="dk1"/>
              </a:buClr>
              <a:buSzPts val="1100"/>
              <a:buNone/>
            </a:pPr>
            <a:r>
              <a:rPr lang="en-US" sz="1400">
                <a:latin typeface="Arial"/>
                <a:ea typeface="Arial"/>
                <a:cs typeface="Arial"/>
                <a:sym typeface="Arial"/>
              </a:rPr>
              <a:t></a:t>
            </a:r>
            <a:r>
              <a:rPr lang="en-US" sz="1400" b="1">
                <a:latin typeface="Arial"/>
                <a:ea typeface="Arial"/>
                <a:cs typeface="Arial"/>
                <a:sym typeface="Arial"/>
              </a:rPr>
              <a:t>April 20, 2026:  Deadline for Board of Education Candidates Petitions. Due by 5:00 pm</a:t>
            </a:r>
          </a:p>
          <a:p>
            <a:pPr marL="0" lvl="0" indent="0" rtl="0">
              <a:lnSpc>
                <a:spcPct val="90000"/>
              </a:lnSpc>
              <a:spcBef>
                <a:spcPts val="600"/>
              </a:spcBef>
              <a:spcAft>
                <a:spcPts val="0"/>
              </a:spcAft>
              <a:buClr>
                <a:schemeClr val="dk1"/>
              </a:buClr>
              <a:buSzPts val="1100"/>
              <a:buNone/>
            </a:pPr>
            <a:endParaRPr lang="en-US" sz="1400">
              <a:latin typeface="Arial"/>
              <a:ea typeface="Arial"/>
              <a:cs typeface="Arial"/>
              <a:sym typeface="Arial"/>
            </a:endParaRPr>
          </a:p>
          <a:p>
            <a:pPr marL="0" lvl="0" indent="0" rtl="0">
              <a:lnSpc>
                <a:spcPct val="90000"/>
              </a:lnSpc>
              <a:spcBef>
                <a:spcPts val="0"/>
              </a:spcBef>
              <a:spcAft>
                <a:spcPts val="0"/>
              </a:spcAft>
              <a:buClr>
                <a:schemeClr val="dk1"/>
              </a:buClr>
              <a:buSzPts val="3200"/>
              <a:buNone/>
            </a:pPr>
            <a:endParaRPr lang="en-US" sz="1400"/>
          </a:p>
          <a:p>
            <a:pPr marL="0" lvl="0" indent="0" rtl="0">
              <a:lnSpc>
                <a:spcPct val="90000"/>
              </a:lnSpc>
              <a:spcBef>
                <a:spcPts val="0"/>
              </a:spcBef>
              <a:spcAft>
                <a:spcPts val="0"/>
              </a:spcAft>
              <a:buClr>
                <a:schemeClr val="dk1"/>
              </a:buClr>
              <a:buSzPts val="3200"/>
              <a:buNone/>
            </a:pPr>
            <a:endParaRPr lang="en-US" sz="1400"/>
          </a:p>
        </p:txBody>
      </p:sp>
      <p:pic>
        <p:nvPicPr>
          <p:cNvPr id="2" name="Picture 1">
            <a:extLst>
              <a:ext uri="{FF2B5EF4-FFF2-40B4-BE49-F238E27FC236}">
                <a16:creationId xmlns:a16="http://schemas.microsoft.com/office/drawing/2014/main" id="{CB43D57B-CC4B-0873-C2A4-DEA40CCEA48D}"/>
              </a:ext>
            </a:extLst>
          </p:cNvPr>
          <p:cNvPicPr>
            <a:picLocks noChangeAspect="1"/>
          </p:cNvPicPr>
          <p:nvPr/>
        </p:nvPicPr>
        <p:blipFill>
          <a:blip r:embed="rId3"/>
          <a:stretch>
            <a:fillRect/>
          </a:stretch>
        </p:blipFill>
        <p:spPr>
          <a:xfrm>
            <a:off x="944919" y="4349777"/>
            <a:ext cx="1641418" cy="117043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236"/>
        <p:cNvGrpSpPr/>
        <p:nvPr/>
      </p:nvGrpSpPr>
      <p:grpSpPr>
        <a:xfrm>
          <a:off x="0" y="0"/>
          <a:ext cx="0" cy="0"/>
          <a:chOff x="0" y="0"/>
          <a:chExt cx="0" cy="0"/>
        </a:xfrm>
      </p:grpSpPr>
      <p:sp>
        <p:nvSpPr>
          <p:cNvPr id="244" name="Rectangle 243">
            <a:extLst>
              <a:ext uri="{FF2B5EF4-FFF2-40B4-BE49-F238E27FC236}">
                <a16:creationId xmlns:a16="http://schemas.microsoft.com/office/drawing/2014/main" id="{19FE08D8-CEA0-461E-870A-02CD15D9B9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Google Shape;237;g321ae1a86b5_1_31"/>
          <p:cNvSpPr txBox="1">
            <a:spLocks noGrp="1"/>
          </p:cNvSpPr>
          <p:nvPr>
            <p:ph type="title"/>
          </p:nvPr>
        </p:nvSpPr>
        <p:spPr>
          <a:xfrm>
            <a:off x="944919" y="1252728"/>
            <a:ext cx="1840539" cy="4877709"/>
          </a:xfrm>
          <a:prstGeom prst="rect">
            <a:avLst/>
          </a:prstGeom>
        </p:spPr>
        <p:txBody>
          <a:bodyPr spcFirstLastPara="1" lIns="91425" tIns="45700" rIns="91425" bIns="45700" anchorCtr="0">
            <a:normAutofit/>
          </a:bodyPr>
          <a:lstStyle/>
          <a:p>
            <a:pPr marL="0" lvl="0" indent="0" rtl="0">
              <a:lnSpc>
                <a:spcPct val="90000"/>
              </a:lnSpc>
              <a:spcBef>
                <a:spcPts val="0"/>
              </a:spcBef>
              <a:spcAft>
                <a:spcPts val="0"/>
              </a:spcAft>
              <a:buClr>
                <a:srgbClr val="F1C232"/>
              </a:buClr>
              <a:buSzPts val="1400"/>
              <a:buFont typeface="Gill Sans"/>
              <a:buNone/>
            </a:pPr>
            <a:r>
              <a:rPr lang="en-US" sz="2000" dirty="0">
                <a:solidFill>
                  <a:schemeClr val="bg1"/>
                </a:solidFill>
              </a:rPr>
              <a:t>Voorheesville Budget Planning for 2026 - 2027</a:t>
            </a:r>
          </a:p>
          <a:p>
            <a:pPr marL="0" lvl="0" indent="0" rtl="0">
              <a:lnSpc>
                <a:spcPct val="90000"/>
              </a:lnSpc>
              <a:spcBef>
                <a:spcPts val="0"/>
              </a:spcBef>
              <a:spcAft>
                <a:spcPts val="0"/>
              </a:spcAft>
              <a:buClr>
                <a:srgbClr val="F1C232"/>
              </a:buClr>
              <a:buSzPts val="1400"/>
              <a:buFont typeface="Gill Sans"/>
              <a:buNone/>
            </a:pPr>
            <a:r>
              <a:rPr lang="en-US" sz="2000" dirty="0">
                <a:solidFill>
                  <a:schemeClr val="bg1"/>
                </a:solidFill>
              </a:rPr>
              <a:t>Budget Calendar (continued)</a:t>
            </a:r>
          </a:p>
        </p:txBody>
      </p:sp>
      <p:sp>
        <p:nvSpPr>
          <p:cNvPr id="246"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239" name="Google Shape;239;g321ae1a86b5_1_31"/>
          <p:cNvSpPr txBox="1">
            <a:spLocks noGrp="1"/>
          </p:cNvSpPr>
          <p:nvPr>
            <p:ph type="sldNum" sz="quarter" idx="12"/>
          </p:nvPr>
        </p:nvSpPr>
        <p:spPr>
          <a:xfrm>
            <a:off x="28888" y="3259287"/>
            <a:ext cx="584825" cy="365125"/>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Clr>
                <a:schemeClr val="accent2"/>
              </a:buClr>
              <a:buSzPts val="900"/>
              <a:buFont typeface="Gill Sans"/>
              <a:buNone/>
            </a:pPr>
            <a:fld id="{00000000-1234-1234-1234-123412341234}" type="slidenum">
              <a:rPr lang="en-US" sz="1400">
                <a:solidFill>
                  <a:srgbClr val="FFFFFF"/>
                </a:solidFill>
              </a:rPr>
              <a:pPr marL="0" lvl="0" indent="0" rtl="0">
                <a:lnSpc>
                  <a:spcPct val="90000"/>
                </a:lnSpc>
                <a:spcBef>
                  <a:spcPts val="0"/>
                </a:spcBef>
                <a:spcAft>
                  <a:spcPts val="600"/>
                </a:spcAft>
                <a:buClr>
                  <a:schemeClr val="accent2"/>
                </a:buClr>
                <a:buSzPts val="900"/>
                <a:buFont typeface="Gill Sans"/>
                <a:buNone/>
              </a:pPr>
              <a:t>25</a:t>
            </a:fld>
            <a:endParaRPr lang="en-US" sz="1400">
              <a:solidFill>
                <a:srgbClr val="FFFFFF"/>
              </a:solidFill>
            </a:endParaRPr>
          </a:p>
        </p:txBody>
      </p:sp>
      <p:sp useBgFill="1">
        <p:nvSpPr>
          <p:cNvPr id="248" name="Rectangle 247">
            <a:extLst>
              <a:ext uri="{FF2B5EF4-FFF2-40B4-BE49-F238E27FC236}">
                <a16:creationId xmlns:a16="http://schemas.microsoft.com/office/drawing/2014/main" id="{27018161-547E-48F7-A0D9-272C9EA5B3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Google Shape;238;g321ae1a86b5_1_31"/>
          <p:cNvSpPr txBox="1">
            <a:spLocks noGrp="1"/>
          </p:cNvSpPr>
          <p:nvPr>
            <p:ph idx="1"/>
          </p:nvPr>
        </p:nvSpPr>
        <p:spPr>
          <a:xfrm>
            <a:off x="3529933" y="589722"/>
            <a:ext cx="5098525" cy="5321500"/>
          </a:xfrm>
          <a:prstGeom prst="rect">
            <a:avLst/>
          </a:prstGeom>
        </p:spPr>
        <p:txBody>
          <a:bodyPr spcFirstLastPara="1" lIns="91425" tIns="45700" rIns="91425" bIns="45700" anchor="ctr" anchorCtr="0">
            <a:normAutofit/>
          </a:bodyPr>
          <a:lstStyle/>
          <a:p>
            <a:pPr marL="0" lvl="0" indent="0" rtl="0">
              <a:lnSpc>
                <a:spcPct val="90000"/>
              </a:lnSpc>
              <a:spcBef>
                <a:spcPts val="600"/>
              </a:spcBef>
              <a:spcAft>
                <a:spcPts val="0"/>
              </a:spcAft>
              <a:buClr>
                <a:schemeClr val="dk1"/>
              </a:buClr>
              <a:buSzPts val="1100"/>
              <a:buNone/>
            </a:pPr>
            <a:endParaRPr lang="en-US" sz="1500">
              <a:latin typeface="Arial"/>
              <a:ea typeface="Arial"/>
              <a:cs typeface="Arial"/>
              <a:sym typeface="Arial"/>
            </a:endParaRPr>
          </a:p>
          <a:p>
            <a:pPr marL="0" lvl="0" indent="0" rtl="0">
              <a:lnSpc>
                <a:spcPct val="90000"/>
              </a:lnSpc>
              <a:spcBef>
                <a:spcPts val="600"/>
              </a:spcBef>
              <a:spcAft>
                <a:spcPts val="0"/>
              </a:spcAft>
              <a:buClr>
                <a:schemeClr val="dk1"/>
              </a:buClr>
              <a:buSzPts val="1100"/>
              <a:buNone/>
            </a:pPr>
            <a:endParaRPr lang="en-US" sz="1500">
              <a:latin typeface="Arial"/>
              <a:ea typeface="Arial"/>
              <a:cs typeface="Arial"/>
              <a:sym typeface="Arial"/>
            </a:endParaRPr>
          </a:p>
          <a:p>
            <a:pPr marL="0" lvl="0" indent="0" rtl="0">
              <a:lnSpc>
                <a:spcPct val="90000"/>
              </a:lnSpc>
              <a:spcBef>
                <a:spcPts val="600"/>
              </a:spcBef>
              <a:spcAft>
                <a:spcPts val="0"/>
              </a:spcAft>
              <a:buClr>
                <a:schemeClr val="dk1"/>
              </a:buClr>
              <a:buSzPts val="1100"/>
              <a:buNone/>
            </a:pPr>
            <a:r>
              <a:rPr lang="en-US" sz="1500">
                <a:latin typeface="Arial"/>
                <a:ea typeface="Arial"/>
                <a:cs typeface="Arial"/>
                <a:sym typeface="Arial"/>
              </a:rPr>
              <a:t></a:t>
            </a:r>
            <a:r>
              <a:rPr lang="en-US" sz="1500" b="1">
                <a:latin typeface="Arial"/>
                <a:ea typeface="Arial"/>
                <a:cs typeface="Arial"/>
                <a:sym typeface="Arial"/>
              </a:rPr>
              <a:t>April 21, 2026:  </a:t>
            </a:r>
            <a:r>
              <a:rPr lang="en-US" sz="1500">
                <a:latin typeface="Arial"/>
                <a:ea typeface="Arial"/>
                <a:cs typeface="Arial"/>
                <a:sym typeface="Arial"/>
              </a:rPr>
              <a:t>Absentee ballots made available to requestors</a:t>
            </a:r>
          </a:p>
          <a:p>
            <a:pPr marL="0" lvl="0" indent="0" rtl="0">
              <a:lnSpc>
                <a:spcPct val="90000"/>
              </a:lnSpc>
              <a:spcBef>
                <a:spcPts val="600"/>
              </a:spcBef>
              <a:spcAft>
                <a:spcPts val="0"/>
              </a:spcAft>
              <a:buClr>
                <a:schemeClr val="dk1"/>
              </a:buClr>
              <a:buSzPts val="1100"/>
              <a:buNone/>
            </a:pPr>
            <a:r>
              <a:rPr lang="en-US" sz="1500">
                <a:latin typeface="Arial"/>
                <a:ea typeface="Arial"/>
                <a:cs typeface="Arial"/>
                <a:sym typeface="Arial"/>
              </a:rPr>
              <a:t></a:t>
            </a:r>
            <a:r>
              <a:rPr lang="en-US" sz="1500" b="1">
                <a:latin typeface="Arial"/>
                <a:ea typeface="Arial"/>
                <a:cs typeface="Arial"/>
                <a:sym typeface="Arial"/>
              </a:rPr>
              <a:t>April 22, 2026:  </a:t>
            </a:r>
            <a:r>
              <a:rPr lang="en-US" sz="1500">
                <a:latin typeface="Arial"/>
                <a:ea typeface="Arial"/>
                <a:cs typeface="Arial"/>
                <a:sym typeface="Arial"/>
              </a:rPr>
              <a:t>Reserve Budget Meeting for adoption if needed; BOCES Board of Ed Meeting</a:t>
            </a:r>
          </a:p>
          <a:p>
            <a:pPr marL="0" lvl="0" indent="0" rtl="0">
              <a:lnSpc>
                <a:spcPct val="90000"/>
              </a:lnSpc>
              <a:spcBef>
                <a:spcPts val="600"/>
              </a:spcBef>
              <a:spcAft>
                <a:spcPts val="0"/>
              </a:spcAft>
              <a:buClr>
                <a:schemeClr val="dk1"/>
              </a:buClr>
              <a:buSzPts val="1100"/>
              <a:buNone/>
            </a:pPr>
            <a:r>
              <a:rPr lang="en-US" sz="1500">
                <a:latin typeface="Arial"/>
                <a:ea typeface="Arial"/>
                <a:cs typeface="Arial"/>
                <a:sym typeface="Arial"/>
              </a:rPr>
              <a:t></a:t>
            </a:r>
            <a:r>
              <a:rPr lang="en-US" sz="1500" b="1">
                <a:latin typeface="Arial"/>
                <a:ea typeface="Arial"/>
                <a:cs typeface="Arial"/>
                <a:sym typeface="Arial"/>
              </a:rPr>
              <a:t>April 24, 2026</a:t>
            </a:r>
            <a:r>
              <a:rPr lang="en-US" sz="1500">
                <a:latin typeface="Arial"/>
                <a:ea typeface="Arial"/>
                <a:cs typeface="Arial"/>
                <a:sym typeface="Arial"/>
              </a:rPr>
              <a:t>:  Final date for the adoption of the property tax report card by the BOE.</a:t>
            </a:r>
          </a:p>
          <a:p>
            <a:pPr marL="0" indent="0">
              <a:lnSpc>
                <a:spcPct val="90000"/>
              </a:lnSpc>
              <a:spcBef>
                <a:spcPts val="600"/>
              </a:spcBef>
              <a:buClr>
                <a:schemeClr val="dk1"/>
              </a:buClr>
              <a:buSzPts val="1100"/>
              <a:buNone/>
            </a:pPr>
            <a:r>
              <a:rPr lang="en-US" sz="1500" b="1">
                <a:latin typeface="Arial"/>
                <a:ea typeface="Arial"/>
                <a:cs typeface="Arial"/>
                <a:sym typeface="Arial"/>
              </a:rPr>
              <a:t>April 27, 2026</a:t>
            </a:r>
            <a:r>
              <a:rPr lang="en-US" sz="1500">
                <a:latin typeface="Arial"/>
                <a:ea typeface="Arial"/>
                <a:cs typeface="Arial"/>
                <a:sym typeface="Arial"/>
              </a:rPr>
              <a:t>:   Submit Property Tax Report Card to SED and local newspaper of general circulation (day after BOE adopts)</a:t>
            </a:r>
          </a:p>
          <a:p>
            <a:pPr marL="0" lvl="0" indent="0" rtl="0">
              <a:lnSpc>
                <a:spcPct val="90000"/>
              </a:lnSpc>
              <a:spcBef>
                <a:spcPts val="600"/>
              </a:spcBef>
              <a:spcAft>
                <a:spcPts val="0"/>
              </a:spcAft>
              <a:buClr>
                <a:schemeClr val="dk1"/>
              </a:buClr>
              <a:buSzPts val="1100"/>
              <a:buNone/>
            </a:pPr>
            <a:r>
              <a:rPr lang="en-US" sz="1500" b="1">
                <a:latin typeface="Arial"/>
                <a:ea typeface="Arial"/>
                <a:cs typeface="Arial"/>
                <a:sym typeface="Arial"/>
              </a:rPr>
              <a:t>April 28, 2026:  </a:t>
            </a:r>
            <a:r>
              <a:rPr lang="en-US" sz="1500">
                <a:latin typeface="Arial"/>
                <a:ea typeface="Arial"/>
                <a:cs typeface="Arial"/>
                <a:sym typeface="Arial"/>
              </a:rPr>
              <a:t>Latest date for Board to adopt Budget</a:t>
            </a:r>
          </a:p>
          <a:p>
            <a:pPr marL="0" lvl="0" indent="0" rtl="0">
              <a:lnSpc>
                <a:spcPct val="90000"/>
              </a:lnSpc>
              <a:spcBef>
                <a:spcPts val="600"/>
              </a:spcBef>
              <a:spcAft>
                <a:spcPts val="0"/>
              </a:spcAft>
              <a:buClr>
                <a:schemeClr val="dk1"/>
              </a:buClr>
              <a:buSzPts val="1100"/>
              <a:buNone/>
            </a:pPr>
            <a:r>
              <a:rPr lang="en-US" sz="1500">
                <a:latin typeface="Arial"/>
                <a:ea typeface="Arial"/>
                <a:cs typeface="Arial"/>
                <a:sym typeface="Arial"/>
              </a:rPr>
              <a:t></a:t>
            </a:r>
            <a:r>
              <a:rPr lang="en-US" sz="1500" b="1">
                <a:latin typeface="Arial"/>
                <a:ea typeface="Arial"/>
                <a:cs typeface="Arial"/>
                <a:sym typeface="Arial"/>
              </a:rPr>
              <a:t>May 5, 2026:    </a:t>
            </a:r>
            <a:r>
              <a:rPr lang="en-US" sz="1500">
                <a:latin typeface="Arial"/>
                <a:ea typeface="Arial"/>
                <a:cs typeface="Arial"/>
                <a:sym typeface="Arial"/>
              </a:rPr>
              <a:t>Public Budget Documents available at school buildings and public library</a:t>
            </a:r>
            <a:endParaRPr lang="en-US" sz="1500" i="1">
              <a:latin typeface="Arial"/>
              <a:ea typeface="Arial"/>
              <a:cs typeface="Arial"/>
              <a:sym typeface="Arial"/>
            </a:endParaRPr>
          </a:p>
          <a:p>
            <a:pPr marL="0" lvl="0" indent="0" rtl="0">
              <a:lnSpc>
                <a:spcPct val="90000"/>
              </a:lnSpc>
              <a:spcBef>
                <a:spcPts val="600"/>
              </a:spcBef>
              <a:spcAft>
                <a:spcPts val="0"/>
              </a:spcAft>
              <a:buClr>
                <a:schemeClr val="dk1"/>
              </a:buClr>
              <a:buSzPts val="1100"/>
              <a:buNone/>
            </a:pPr>
            <a:r>
              <a:rPr lang="en-US" sz="1500">
                <a:latin typeface="Arial"/>
                <a:ea typeface="Arial"/>
                <a:cs typeface="Arial"/>
                <a:sym typeface="Arial"/>
              </a:rPr>
              <a:t></a:t>
            </a:r>
            <a:r>
              <a:rPr lang="en-US" sz="1500" b="1">
                <a:latin typeface="Arial"/>
                <a:ea typeface="Arial"/>
                <a:cs typeface="Arial"/>
                <a:sym typeface="Arial"/>
              </a:rPr>
              <a:t>May 13, 2026</a:t>
            </a:r>
            <a:r>
              <a:rPr lang="en-US" sz="1500">
                <a:latin typeface="Arial"/>
                <a:ea typeface="Arial"/>
                <a:cs typeface="Arial"/>
                <a:sym typeface="Arial"/>
              </a:rPr>
              <a:t>:  Budget Hearing 6:00 PM</a:t>
            </a:r>
          </a:p>
          <a:p>
            <a:pPr marL="0" lvl="0" indent="0" rtl="0">
              <a:lnSpc>
                <a:spcPct val="90000"/>
              </a:lnSpc>
              <a:spcBef>
                <a:spcPts val="600"/>
              </a:spcBef>
              <a:spcAft>
                <a:spcPts val="0"/>
              </a:spcAft>
              <a:buClr>
                <a:schemeClr val="dk1"/>
              </a:buClr>
              <a:buSzPts val="1100"/>
              <a:buNone/>
            </a:pPr>
            <a:r>
              <a:rPr lang="en-US" sz="1500">
                <a:latin typeface="Arial"/>
                <a:ea typeface="Arial"/>
                <a:cs typeface="Arial"/>
                <a:sym typeface="Arial"/>
              </a:rPr>
              <a:t></a:t>
            </a:r>
            <a:r>
              <a:rPr lang="en-US" sz="1500" b="1">
                <a:latin typeface="Arial"/>
                <a:ea typeface="Arial"/>
                <a:cs typeface="Arial"/>
                <a:sym typeface="Arial"/>
              </a:rPr>
              <a:t>May 6-13, 2026</a:t>
            </a:r>
            <a:r>
              <a:rPr lang="en-US" sz="1500">
                <a:latin typeface="Arial"/>
                <a:ea typeface="Arial"/>
                <a:cs typeface="Arial"/>
                <a:sym typeface="Arial"/>
              </a:rPr>
              <a:t>:   Budget Brochure mailed to community</a:t>
            </a:r>
          </a:p>
          <a:p>
            <a:pPr marL="0" lvl="0" indent="0" rtl="0">
              <a:lnSpc>
                <a:spcPct val="90000"/>
              </a:lnSpc>
              <a:spcBef>
                <a:spcPts val="600"/>
              </a:spcBef>
              <a:spcAft>
                <a:spcPts val="0"/>
              </a:spcAft>
              <a:buClr>
                <a:schemeClr val="dk1"/>
              </a:buClr>
              <a:buSzPts val="1100"/>
              <a:buNone/>
            </a:pPr>
            <a:r>
              <a:rPr lang="en-US" sz="1500">
                <a:latin typeface="Arial"/>
                <a:ea typeface="Arial"/>
                <a:cs typeface="Arial"/>
                <a:sym typeface="Arial"/>
              </a:rPr>
              <a:t></a:t>
            </a:r>
            <a:r>
              <a:rPr lang="en-US" sz="1500" b="1">
                <a:latin typeface="Arial"/>
                <a:ea typeface="Arial"/>
                <a:cs typeface="Arial"/>
                <a:sym typeface="Arial"/>
              </a:rPr>
              <a:t>May 19, 2026</a:t>
            </a:r>
            <a:r>
              <a:rPr lang="en-US" sz="1500">
                <a:latin typeface="Arial"/>
                <a:ea typeface="Arial"/>
                <a:cs typeface="Arial"/>
                <a:sym typeface="Arial"/>
              </a:rPr>
              <a:t>:   Budget Vote and Board Trustee Election; Absentee Ballots must be received by     5:00 pm</a:t>
            </a:r>
          </a:p>
          <a:p>
            <a:pPr marL="0" lvl="0" indent="0" rtl="0">
              <a:lnSpc>
                <a:spcPct val="90000"/>
              </a:lnSpc>
              <a:spcBef>
                <a:spcPts val="0"/>
              </a:spcBef>
              <a:spcAft>
                <a:spcPts val="0"/>
              </a:spcAft>
              <a:buClr>
                <a:schemeClr val="dk1"/>
              </a:buClr>
              <a:buSzPts val="3200"/>
              <a:buNone/>
            </a:pPr>
            <a:endParaRPr lang="en-US" sz="1500"/>
          </a:p>
          <a:p>
            <a:pPr marL="0" lvl="0" indent="0" rtl="0">
              <a:lnSpc>
                <a:spcPct val="90000"/>
              </a:lnSpc>
              <a:spcBef>
                <a:spcPts val="0"/>
              </a:spcBef>
              <a:spcAft>
                <a:spcPts val="0"/>
              </a:spcAft>
              <a:buClr>
                <a:schemeClr val="dk1"/>
              </a:buClr>
              <a:buSzPts val="3200"/>
              <a:buNone/>
            </a:pPr>
            <a:endParaRPr lang="en-US" sz="1500"/>
          </a:p>
        </p:txBody>
      </p:sp>
      <p:pic>
        <p:nvPicPr>
          <p:cNvPr id="2" name="Picture 1">
            <a:extLst>
              <a:ext uri="{FF2B5EF4-FFF2-40B4-BE49-F238E27FC236}">
                <a16:creationId xmlns:a16="http://schemas.microsoft.com/office/drawing/2014/main" id="{8262E39E-6D37-0743-9C7A-6CEEA0AFCFE3}"/>
              </a:ext>
            </a:extLst>
          </p:cNvPr>
          <p:cNvPicPr>
            <a:picLocks noChangeAspect="1"/>
          </p:cNvPicPr>
          <p:nvPr/>
        </p:nvPicPr>
        <p:blipFill>
          <a:blip r:embed="rId3"/>
          <a:stretch>
            <a:fillRect/>
          </a:stretch>
        </p:blipFill>
        <p:spPr>
          <a:xfrm>
            <a:off x="944919" y="4349777"/>
            <a:ext cx="1641418" cy="117043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7"/>
          <p:cNvSpPr txBox="1"/>
          <p:nvPr/>
        </p:nvSpPr>
        <p:spPr>
          <a:xfrm>
            <a:off x="0" y="3220015"/>
            <a:ext cx="7924800"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37"/>
          <p:cNvSpPr txBox="1"/>
          <p:nvPr/>
        </p:nvSpPr>
        <p:spPr>
          <a:xfrm>
            <a:off x="609600" y="921340"/>
            <a:ext cx="8229600" cy="1502263"/>
          </a:xfrm>
          <a:prstGeom prst="rect">
            <a:avLst/>
          </a:prstGeom>
          <a:noFill/>
          <a:ln>
            <a:noFill/>
          </a:ln>
        </p:spPr>
        <p:txBody>
          <a:bodyPr spcFirstLastPara="1" wrap="square" lIns="91425" tIns="45700" rIns="91425" bIns="45700" anchor="ctr" anchorCtr="0">
            <a:noAutofit/>
          </a:bodyPr>
          <a:lstStyle/>
          <a:p>
            <a:pPr marL="1828800" marR="0" lvl="0" indent="457200" algn="l" rtl="0">
              <a:lnSpc>
                <a:spcPct val="100000"/>
              </a:lnSpc>
              <a:spcBef>
                <a:spcPts val="0"/>
              </a:spcBef>
              <a:spcAft>
                <a:spcPts val="0"/>
              </a:spcAft>
              <a:buClr>
                <a:srgbClr val="000000"/>
              </a:buClr>
              <a:buSzPts val="5400"/>
              <a:buFont typeface="Arial"/>
              <a:buNone/>
            </a:pPr>
            <a:r>
              <a:rPr lang="en-US" sz="5400" b="1" i="0" u="none" strike="noStrike" cap="none">
                <a:solidFill>
                  <a:srgbClr val="F1C232"/>
                </a:solidFill>
                <a:latin typeface="Calibri"/>
                <a:ea typeface="Calibri"/>
                <a:cs typeface="Calibri"/>
                <a:sym typeface="Calibri"/>
              </a:rPr>
              <a:t>Questions?</a:t>
            </a:r>
            <a:endParaRPr sz="5400" b="1" i="0" u="none" strike="noStrike" cap="none">
              <a:solidFill>
                <a:srgbClr val="F1C232"/>
              </a:solidFill>
              <a:latin typeface="Calibri"/>
              <a:ea typeface="Calibri"/>
              <a:cs typeface="Calibri"/>
              <a:sym typeface="Calibri"/>
            </a:endParaRPr>
          </a:p>
          <a:p>
            <a:pPr marL="1828800" marR="0" lvl="0" indent="457200" algn="l" rtl="0">
              <a:lnSpc>
                <a:spcPct val="100000"/>
              </a:lnSpc>
              <a:spcBef>
                <a:spcPts val="0"/>
              </a:spcBef>
              <a:spcAft>
                <a:spcPts val="0"/>
              </a:spcAft>
              <a:buClr>
                <a:srgbClr val="000000"/>
              </a:buClr>
              <a:buSzPts val="5400"/>
              <a:buFont typeface="Arial"/>
              <a:buNone/>
            </a:pPr>
            <a:r>
              <a:rPr lang="en-US" sz="5400" b="1" i="0" u="none" strike="noStrike" cap="none">
                <a:solidFill>
                  <a:srgbClr val="F1C232"/>
                </a:solidFill>
                <a:latin typeface="Calibri"/>
                <a:ea typeface="Calibri"/>
                <a:cs typeface="Calibri"/>
                <a:sym typeface="Calibri"/>
              </a:rPr>
              <a:t>Thank You</a:t>
            </a:r>
            <a:endParaRPr sz="4000" b="1" i="0" u="none" strike="noStrike" cap="none">
              <a:solidFill>
                <a:srgbClr val="F1C232"/>
              </a:solidFill>
              <a:latin typeface="Calibri"/>
              <a:ea typeface="Calibri"/>
              <a:cs typeface="Calibri"/>
              <a:sym typeface="Calibri"/>
            </a:endParaRPr>
          </a:p>
        </p:txBody>
      </p:sp>
      <p:pic>
        <p:nvPicPr>
          <p:cNvPr id="247" name="Google Shape;247;p37"/>
          <p:cNvPicPr preferRelativeResize="0"/>
          <p:nvPr/>
        </p:nvPicPr>
        <p:blipFill rotWithShape="1">
          <a:blip r:embed="rId3">
            <a:alphaModFix/>
          </a:blip>
          <a:srcRect/>
          <a:stretch/>
        </p:blipFill>
        <p:spPr>
          <a:xfrm>
            <a:off x="2496375" y="2945150"/>
            <a:ext cx="4529925" cy="2903075"/>
          </a:xfrm>
          <a:prstGeom prst="rect">
            <a:avLst/>
          </a:prstGeom>
          <a:noFill/>
          <a:ln>
            <a:noFill/>
          </a:ln>
        </p:spPr>
      </p:pic>
      <p:sp>
        <p:nvSpPr>
          <p:cNvPr id="248" name="Google Shape;248;p37"/>
          <p:cNvSpPr txBox="1">
            <a:spLocks noGrp="1"/>
          </p:cNvSpPr>
          <p:nvPr>
            <p:ph type="sldNum" sz="quarter" idx="12"/>
          </p:nvPr>
        </p:nvSpPr>
        <p:spPr>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chemeClr val="accent2"/>
              </a:buClr>
              <a:buSzPts val="900"/>
              <a:buFont typeface="Gill Sans"/>
              <a:buNone/>
            </a:pPr>
            <a:fld id="{00000000-1234-1234-1234-123412341234}" type="slidenum">
              <a:rPr lang="en-US"/>
              <a:t>26</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116"/>
        <p:cNvGrpSpPr/>
        <p:nvPr/>
      </p:nvGrpSpPr>
      <p:grpSpPr>
        <a:xfrm>
          <a:off x="0" y="0"/>
          <a:ext cx="0" cy="0"/>
          <a:chOff x="0" y="0"/>
          <a:chExt cx="0" cy="0"/>
        </a:xfrm>
      </p:grpSpPr>
      <p:sp useBgFill="1">
        <p:nvSpPr>
          <p:cNvPr id="133" name="Rectangle 132">
            <a:extLst>
              <a:ext uri="{FF2B5EF4-FFF2-40B4-BE49-F238E27FC236}">
                <a16:creationId xmlns:a16="http://schemas.microsoft.com/office/drawing/2014/main" id="{0A46F010-D160-4609-8979-FFD8C1EA6C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Google Shape;117;g321ae1a86b5_0_1"/>
          <p:cNvSpPr txBox="1">
            <a:spLocks noGrp="1"/>
          </p:cNvSpPr>
          <p:nvPr>
            <p:ph type="title"/>
          </p:nvPr>
        </p:nvSpPr>
        <p:spPr>
          <a:xfrm>
            <a:off x="2529796" y="624110"/>
            <a:ext cx="6098663" cy="1280890"/>
          </a:xfrm>
          <a:prstGeom prst="rect">
            <a:avLst/>
          </a:prstGeom>
        </p:spPr>
        <p:txBody>
          <a:bodyPr spcFirstLastPara="1" lIns="91425" tIns="45700" rIns="91425" bIns="45700" anchorCtr="0">
            <a:normAutofit/>
          </a:bodyPr>
          <a:lstStyle/>
          <a:p>
            <a:pPr marL="0" lvl="0" indent="0" algn="ctr" rtl="0">
              <a:spcBef>
                <a:spcPts val="0"/>
              </a:spcBef>
              <a:spcAft>
                <a:spcPts val="0"/>
              </a:spcAft>
              <a:buClr>
                <a:srgbClr val="F1C232"/>
              </a:buClr>
              <a:buSzPts val="1400"/>
              <a:buFont typeface="Gill Sans"/>
              <a:buNone/>
            </a:pPr>
            <a:r>
              <a:rPr lang="en-US" dirty="0"/>
              <a:t>Voorheesville CSD Mission Statement</a:t>
            </a:r>
          </a:p>
        </p:txBody>
      </p:sp>
      <p:sp>
        <p:nvSpPr>
          <p:cNvPr id="135" name="Rectangle 134">
            <a:extLst>
              <a:ext uri="{FF2B5EF4-FFF2-40B4-BE49-F238E27FC236}">
                <a16:creationId xmlns:a16="http://schemas.microsoft.com/office/drawing/2014/main" id="{81B8C4F6-C3AC-4C94-8EC7-E4F7B7E9CD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0B789310-9859-4942-98C8-3D2F12AAAE7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 y="228600"/>
            <a:ext cx="2227396" cy="6638625"/>
            <a:chOff x="2487613" y="285750"/>
            <a:chExt cx="2428875" cy="5654676"/>
          </a:xfrm>
          <a:solidFill>
            <a:schemeClr val="tx2">
              <a:lumMod val="60000"/>
              <a:lumOff val="40000"/>
              <a:alpha val="40000"/>
            </a:schemeClr>
          </a:solidFill>
        </p:grpSpPr>
        <p:sp>
          <p:nvSpPr>
            <p:cNvPr id="138"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139"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140"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141"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142"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143"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144"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145"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146"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147"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148"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149"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sp>
        <p:nvSpPr>
          <p:cNvPr id="151"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119" name="Google Shape;119;g321ae1a86b5_0_1"/>
          <p:cNvSpPr txBox="1">
            <a:spLocks noGrp="1"/>
          </p:cNvSpPr>
          <p:nvPr>
            <p:ph type="sldNum" sz="quarter" idx="12"/>
          </p:nvPr>
        </p:nvSpPr>
        <p:spPr>
          <a:xfrm>
            <a:off x="65945" y="3485923"/>
            <a:ext cx="584825" cy="365125"/>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Clr>
                <a:schemeClr val="accent2"/>
              </a:buClr>
              <a:buSzPts val="900"/>
              <a:buFont typeface="Gill Sans"/>
              <a:buNone/>
            </a:pPr>
            <a:fld id="{00000000-1234-1234-1234-123412341234}" type="slidenum">
              <a:rPr lang="en-US" sz="1400"/>
              <a:pPr marL="0" lvl="0" indent="0" rtl="0">
                <a:lnSpc>
                  <a:spcPct val="90000"/>
                </a:lnSpc>
                <a:spcBef>
                  <a:spcPts val="0"/>
                </a:spcBef>
                <a:spcAft>
                  <a:spcPts val="600"/>
                </a:spcAft>
                <a:buClr>
                  <a:schemeClr val="accent2"/>
                </a:buClr>
                <a:buSzPts val="900"/>
                <a:buFont typeface="Gill Sans"/>
                <a:buNone/>
              </a:pPr>
              <a:t>3</a:t>
            </a:fld>
            <a:endParaRPr lang="en-US" sz="1400"/>
          </a:p>
        </p:txBody>
      </p:sp>
      <p:sp>
        <p:nvSpPr>
          <p:cNvPr id="118" name="Google Shape;118;g321ae1a86b5_0_1"/>
          <p:cNvSpPr txBox="1">
            <a:spLocks noGrp="1"/>
          </p:cNvSpPr>
          <p:nvPr>
            <p:ph idx="1"/>
          </p:nvPr>
        </p:nvSpPr>
        <p:spPr>
          <a:xfrm>
            <a:off x="2529796" y="2133600"/>
            <a:ext cx="6098663" cy="3777622"/>
          </a:xfrm>
          <a:prstGeom prst="rect">
            <a:avLst/>
          </a:prstGeom>
        </p:spPr>
        <p:txBody>
          <a:bodyPr spcFirstLastPara="1" lIns="91425" tIns="45700" rIns="91425" bIns="45700" anchorCtr="0">
            <a:normAutofit/>
          </a:bodyPr>
          <a:lstStyle/>
          <a:p>
            <a:pPr marL="306000" lvl="0" indent="0" rtl="0">
              <a:spcBef>
                <a:spcPts val="1800"/>
              </a:spcBef>
              <a:spcAft>
                <a:spcPts val="0"/>
              </a:spcAft>
              <a:buNone/>
            </a:pPr>
            <a:endParaRPr lang="en-US"/>
          </a:p>
          <a:p>
            <a:pPr marL="0" lvl="0" indent="0" rtl="0">
              <a:spcBef>
                <a:spcPts val="0"/>
              </a:spcBef>
              <a:spcAft>
                <a:spcPts val="0"/>
              </a:spcAft>
              <a:buSzPts val="1100"/>
              <a:buNone/>
            </a:pPr>
            <a:r>
              <a:rPr lang="en-US"/>
              <a:t>The mission of the Voorheesville Central School District is to provide all students a strong foundation of knowledge and experiences in a safe and supportive environment to prepare them to be productive members of the global society and to value life-long learning.</a:t>
            </a:r>
          </a:p>
          <a:p>
            <a:pPr marL="0" lvl="0" indent="0" rtl="0">
              <a:spcBef>
                <a:spcPts val="0"/>
              </a:spcBef>
              <a:spcAft>
                <a:spcPts val="0"/>
              </a:spcAft>
              <a:buSzPts val="1100"/>
              <a:buNone/>
            </a:pPr>
            <a:endParaRPr lang="en-US"/>
          </a:p>
          <a:p>
            <a:pPr marL="0" lvl="0" indent="0" rtl="0">
              <a:spcBef>
                <a:spcPts val="0"/>
              </a:spcBef>
              <a:spcAft>
                <a:spcPts val="0"/>
              </a:spcAft>
              <a:buSzPts val="2576"/>
              <a:buNone/>
            </a:pPr>
            <a:endParaRPr lang="en-US"/>
          </a:p>
          <a:p>
            <a:pPr marL="306000" lvl="0" indent="-142424" rtl="0">
              <a:spcBef>
                <a:spcPts val="600"/>
              </a:spcBef>
              <a:spcAft>
                <a:spcPts val="600"/>
              </a:spcAft>
              <a:buSzPts val="2576"/>
              <a:buNone/>
            </a:pPr>
            <a:endParaRPr lang="en-US"/>
          </a:p>
        </p:txBody>
      </p:sp>
      <p:pic>
        <p:nvPicPr>
          <p:cNvPr id="3" name="Picture 2">
            <a:extLst>
              <a:ext uri="{FF2B5EF4-FFF2-40B4-BE49-F238E27FC236}">
                <a16:creationId xmlns:a16="http://schemas.microsoft.com/office/drawing/2014/main" id="{9DA82E8D-2F61-2C3D-DD9C-429D712E313D}"/>
              </a:ext>
            </a:extLst>
          </p:cNvPr>
          <p:cNvPicPr>
            <a:picLocks noChangeAspect="1"/>
          </p:cNvPicPr>
          <p:nvPr/>
        </p:nvPicPr>
        <p:blipFill>
          <a:blip r:embed="rId3"/>
          <a:stretch>
            <a:fillRect/>
          </a:stretch>
        </p:blipFill>
        <p:spPr>
          <a:xfrm>
            <a:off x="383422" y="688390"/>
            <a:ext cx="1371791" cy="116221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156"/>
        <p:cNvGrpSpPr/>
        <p:nvPr/>
      </p:nvGrpSpPr>
      <p:grpSpPr>
        <a:xfrm>
          <a:off x="0" y="0"/>
          <a:ext cx="0" cy="0"/>
          <a:chOff x="0" y="0"/>
          <a:chExt cx="0" cy="0"/>
        </a:xfrm>
      </p:grpSpPr>
      <p:sp>
        <p:nvSpPr>
          <p:cNvPr id="164" name="Rectangle 163">
            <a:extLst>
              <a:ext uri="{FF2B5EF4-FFF2-40B4-BE49-F238E27FC236}">
                <a16:creationId xmlns:a16="http://schemas.microsoft.com/office/drawing/2014/main" id="{19FE08D8-CEA0-461E-870A-02CD15D9B9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Google Shape;157;g321ae1a86b5_0_41"/>
          <p:cNvSpPr txBox="1">
            <a:spLocks noGrp="1"/>
          </p:cNvSpPr>
          <p:nvPr>
            <p:ph type="title"/>
          </p:nvPr>
        </p:nvSpPr>
        <p:spPr>
          <a:xfrm>
            <a:off x="944919" y="886968"/>
            <a:ext cx="1840539" cy="5243469"/>
          </a:xfrm>
          <a:prstGeom prst="rect">
            <a:avLst/>
          </a:prstGeom>
        </p:spPr>
        <p:txBody>
          <a:bodyPr spcFirstLastPara="1" lIns="91425" tIns="45700" rIns="91425" bIns="45700" anchorCtr="0">
            <a:normAutofit/>
          </a:bodyPr>
          <a:lstStyle/>
          <a:p>
            <a:pPr marL="0" lvl="0" indent="0" rtl="0">
              <a:lnSpc>
                <a:spcPct val="90000"/>
              </a:lnSpc>
              <a:spcBef>
                <a:spcPts val="0"/>
              </a:spcBef>
              <a:spcAft>
                <a:spcPts val="0"/>
              </a:spcAft>
              <a:buClr>
                <a:srgbClr val="F1C232"/>
              </a:buClr>
              <a:buSzPts val="1400"/>
              <a:buFont typeface="Gill Sans"/>
              <a:buNone/>
            </a:pPr>
            <a:r>
              <a:rPr lang="en-US" sz="2000" dirty="0">
                <a:solidFill>
                  <a:schemeClr val="bg1"/>
                </a:solidFill>
              </a:rPr>
              <a:t>Voorheesville CSD Goal Statement:</a:t>
            </a:r>
          </a:p>
          <a:p>
            <a:pPr marL="0" lvl="0" indent="0" rtl="0">
              <a:lnSpc>
                <a:spcPct val="90000"/>
              </a:lnSpc>
              <a:spcBef>
                <a:spcPts val="0"/>
              </a:spcBef>
              <a:spcAft>
                <a:spcPts val="0"/>
              </a:spcAft>
              <a:buClr>
                <a:srgbClr val="F1C232"/>
              </a:buClr>
              <a:buSzPts val="1400"/>
              <a:buFont typeface="Gill Sans"/>
              <a:buNone/>
            </a:pPr>
            <a:r>
              <a:rPr lang="en-US" sz="2000" dirty="0">
                <a:solidFill>
                  <a:schemeClr val="bg1"/>
                </a:solidFill>
              </a:rPr>
              <a:t/>
            </a:r>
            <a:br>
              <a:rPr lang="en-US" sz="2000" dirty="0">
                <a:solidFill>
                  <a:schemeClr val="bg1"/>
                </a:solidFill>
              </a:rPr>
            </a:br>
            <a:r>
              <a:rPr lang="en-US" sz="2000" dirty="0">
                <a:solidFill>
                  <a:schemeClr val="bg1"/>
                </a:solidFill>
              </a:rPr>
              <a:t>Safe &amp; Supportive Learning Environment</a:t>
            </a:r>
            <a:br>
              <a:rPr lang="en-US" sz="2000" dirty="0">
                <a:solidFill>
                  <a:schemeClr val="bg1"/>
                </a:solidFill>
              </a:rPr>
            </a:br>
            <a:r>
              <a:rPr lang="en-US" sz="2000" dirty="0">
                <a:solidFill>
                  <a:schemeClr val="bg1"/>
                </a:solidFill>
              </a:rPr>
              <a:t/>
            </a:r>
            <a:br>
              <a:rPr lang="en-US" sz="2000" dirty="0">
                <a:solidFill>
                  <a:schemeClr val="bg1"/>
                </a:solidFill>
              </a:rPr>
            </a:br>
            <a:endParaRPr lang="en-US" sz="2000" dirty="0">
              <a:solidFill>
                <a:schemeClr val="bg1"/>
              </a:solidFill>
            </a:endParaRPr>
          </a:p>
        </p:txBody>
      </p:sp>
      <p:sp>
        <p:nvSpPr>
          <p:cNvPr id="166"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159" name="Google Shape;159;g321ae1a86b5_0_41"/>
          <p:cNvSpPr txBox="1">
            <a:spLocks noGrp="1"/>
          </p:cNvSpPr>
          <p:nvPr>
            <p:ph type="sldNum" sz="quarter" idx="12"/>
          </p:nvPr>
        </p:nvSpPr>
        <p:spPr>
          <a:xfrm>
            <a:off x="28888" y="3259287"/>
            <a:ext cx="584825" cy="365125"/>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Clr>
                <a:schemeClr val="accent2"/>
              </a:buClr>
              <a:buSzPts val="900"/>
              <a:buFont typeface="Gill Sans"/>
              <a:buNone/>
            </a:pPr>
            <a:fld id="{00000000-1234-1234-1234-123412341234}" type="slidenum">
              <a:rPr lang="en-US" sz="1400">
                <a:solidFill>
                  <a:srgbClr val="FFFFFF"/>
                </a:solidFill>
              </a:rPr>
              <a:pPr marL="0" lvl="0" indent="0" rtl="0">
                <a:lnSpc>
                  <a:spcPct val="90000"/>
                </a:lnSpc>
                <a:spcBef>
                  <a:spcPts val="0"/>
                </a:spcBef>
                <a:spcAft>
                  <a:spcPts val="600"/>
                </a:spcAft>
                <a:buClr>
                  <a:schemeClr val="accent2"/>
                </a:buClr>
                <a:buSzPts val="900"/>
                <a:buFont typeface="Gill Sans"/>
                <a:buNone/>
              </a:pPr>
              <a:t>4</a:t>
            </a:fld>
            <a:endParaRPr lang="en-US" sz="1400">
              <a:solidFill>
                <a:srgbClr val="FFFFFF"/>
              </a:solidFill>
            </a:endParaRPr>
          </a:p>
        </p:txBody>
      </p:sp>
      <p:sp useBgFill="1">
        <p:nvSpPr>
          <p:cNvPr id="168" name="Rectangle 167">
            <a:extLst>
              <a:ext uri="{FF2B5EF4-FFF2-40B4-BE49-F238E27FC236}">
                <a16:creationId xmlns:a16="http://schemas.microsoft.com/office/drawing/2014/main" id="{27018161-547E-48F7-A0D9-272C9EA5B3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Google Shape;158;g321ae1a86b5_0_41"/>
          <p:cNvSpPr txBox="1">
            <a:spLocks noGrp="1"/>
          </p:cNvSpPr>
          <p:nvPr>
            <p:ph idx="1"/>
          </p:nvPr>
        </p:nvSpPr>
        <p:spPr>
          <a:xfrm>
            <a:off x="3529933" y="589722"/>
            <a:ext cx="5098525" cy="5321500"/>
          </a:xfrm>
          <a:prstGeom prst="rect">
            <a:avLst/>
          </a:prstGeom>
        </p:spPr>
        <p:txBody>
          <a:bodyPr spcFirstLastPara="1" lIns="91425" tIns="45700" rIns="91425" bIns="45700" anchor="ctr" anchorCtr="0">
            <a:normAutofit/>
          </a:bodyPr>
          <a:lstStyle/>
          <a:p>
            <a:pPr marL="0" lvl="0" indent="0" rtl="0">
              <a:spcBef>
                <a:spcPts val="360"/>
              </a:spcBef>
              <a:spcAft>
                <a:spcPts val="600"/>
              </a:spcAft>
              <a:buClr>
                <a:schemeClr val="dk1"/>
              </a:buClr>
              <a:buSzPts val="1100"/>
              <a:buFont typeface="Arial"/>
              <a:buNone/>
            </a:pPr>
            <a:r>
              <a:rPr lang="en-US"/>
              <a:t>The Voorheesville Central School District will provide a safe and supportive learning environment and facilities that are inclusive, nurturing, and responsive to the social-emotional and mental health needs of all students and staff.</a:t>
            </a:r>
          </a:p>
        </p:txBody>
      </p:sp>
      <p:pic>
        <p:nvPicPr>
          <p:cNvPr id="3" name="Picture 2">
            <a:extLst>
              <a:ext uri="{FF2B5EF4-FFF2-40B4-BE49-F238E27FC236}">
                <a16:creationId xmlns:a16="http://schemas.microsoft.com/office/drawing/2014/main" id="{DD951DCD-7065-ED7B-0572-0B446AF5E54F}"/>
              </a:ext>
            </a:extLst>
          </p:cNvPr>
          <p:cNvPicPr>
            <a:picLocks noChangeAspect="1"/>
          </p:cNvPicPr>
          <p:nvPr/>
        </p:nvPicPr>
        <p:blipFill>
          <a:blip r:embed="rId3"/>
          <a:stretch>
            <a:fillRect/>
          </a:stretch>
        </p:blipFill>
        <p:spPr>
          <a:xfrm>
            <a:off x="1004018" y="3739687"/>
            <a:ext cx="1371791" cy="116221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140"/>
        <p:cNvGrpSpPr/>
        <p:nvPr/>
      </p:nvGrpSpPr>
      <p:grpSpPr>
        <a:xfrm>
          <a:off x="0" y="0"/>
          <a:ext cx="0" cy="0"/>
          <a:chOff x="0" y="0"/>
          <a:chExt cx="0" cy="0"/>
        </a:xfrm>
      </p:grpSpPr>
      <p:sp>
        <p:nvSpPr>
          <p:cNvPr id="141" name="Google Shape;141;g321ae1a86b5_0_25"/>
          <p:cNvSpPr txBox="1">
            <a:spLocks noGrp="1"/>
          </p:cNvSpPr>
          <p:nvPr>
            <p:ph type="title"/>
          </p:nvPr>
        </p:nvSpPr>
        <p:spPr>
          <a:xfrm>
            <a:off x="1220724" y="624109"/>
            <a:ext cx="2144268" cy="5614951"/>
          </a:xfrm>
          <a:prstGeom prst="rect">
            <a:avLst/>
          </a:prstGeom>
        </p:spPr>
        <p:txBody>
          <a:bodyPr spcFirstLastPara="1" lIns="91425" tIns="45700" rIns="91425" bIns="45700" anchorCtr="0">
            <a:normAutofit/>
          </a:bodyPr>
          <a:lstStyle/>
          <a:p>
            <a:pPr marL="0" lvl="0" indent="0" rtl="0">
              <a:spcBef>
                <a:spcPts val="0"/>
              </a:spcBef>
              <a:spcAft>
                <a:spcPts val="0"/>
              </a:spcAft>
              <a:buClr>
                <a:srgbClr val="F1C232"/>
              </a:buClr>
              <a:buSzPts val="1400"/>
              <a:buFont typeface="Gill Sans"/>
              <a:buNone/>
            </a:pPr>
            <a:r>
              <a:rPr lang="en-US" sz="2000" b="1" dirty="0"/>
              <a:t>Voorheesville CSD Goal Statements - Financial Responsibility</a:t>
            </a:r>
            <a:r>
              <a:rPr lang="en-US" sz="2000" dirty="0"/>
              <a:t/>
            </a:r>
            <a:br>
              <a:rPr lang="en-US" sz="2000" dirty="0"/>
            </a:br>
            <a:r>
              <a:rPr lang="en-US" sz="2000" dirty="0"/>
              <a:t/>
            </a:r>
            <a:br>
              <a:rPr lang="en-US" sz="2000" dirty="0"/>
            </a:br>
            <a:r>
              <a:rPr lang="en-US" sz="2000" dirty="0"/>
              <a:t/>
            </a:r>
            <a:br>
              <a:rPr lang="en-US" sz="2000" dirty="0"/>
            </a:br>
            <a:endParaRPr lang="en-US" sz="2000" dirty="0"/>
          </a:p>
        </p:txBody>
      </p:sp>
      <p:sp>
        <p:nvSpPr>
          <p:cNvPr id="143" name="Google Shape;143;g321ae1a86b5_0_25"/>
          <p:cNvSpPr txBox="1">
            <a:spLocks noGrp="1"/>
          </p:cNvSpPr>
          <p:nvPr>
            <p:ph type="sldNum" sz="quarter" idx="12"/>
          </p:nvPr>
        </p:nvSpPr>
        <p:spPr>
          <a:xfrm>
            <a:off x="398859" y="787782"/>
            <a:ext cx="584825" cy="365125"/>
          </a:xfrm>
          <a:prstGeom prst="rect">
            <a:avLst/>
          </a:prstGeom>
        </p:spPr>
        <p:txBody>
          <a:bodyPr spcFirstLastPara="1" lIns="91425" tIns="45700" rIns="91425" bIns="45700" anchorCtr="0">
            <a:normAutofit/>
          </a:bodyPr>
          <a:lstStyle/>
          <a:p>
            <a:pPr marL="0" lvl="0" indent="0" rtl="0">
              <a:lnSpc>
                <a:spcPct val="90000"/>
              </a:lnSpc>
              <a:spcBef>
                <a:spcPts val="0"/>
              </a:spcBef>
              <a:spcAft>
                <a:spcPts val="600"/>
              </a:spcAft>
              <a:buClr>
                <a:schemeClr val="accent2"/>
              </a:buClr>
              <a:buSzPts val="900"/>
              <a:buFont typeface="Gill Sans"/>
              <a:buNone/>
            </a:pPr>
            <a:fld id="{00000000-1234-1234-1234-123412341234}" type="slidenum">
              <a:rPr lang="en-US" sz="1400" smtClean="0"/>
              <a:pPr marL="0" lvl="0" indent="0" rtl="0">
                <a:lnSpc>
                  <a:spcPct val="90000"/>
                </a:lnSpc>
                <a:spcBef>
                  <a:spcPts val="0"/>
                </a:spcBef>
                <a:spcAft>
                  <a:spcPts val="600"/>
                </a:spcAft>
                <a:buClr>
                  <a:schemeClr val="accent2"/>
                </a:buClr>
                <a:buSzPts val="900"/>
                <a:buFont typeface="Gill Sans"/>
                <a:buNone/>
              </a:pPr>
              <a:t>5</a:t>
            </a:fld>
            <a:endParaRPr lang="en-US" sz="1400"/>
          </a:p>
        </p:txBody>
      </p:sp>
      <p:sp>
        <p:nvSpPr>
          <p:cNvPr id="142" name="Google Shape;142;g321ae1a86b5_0_25"/>
          <p:cNvSpPr txBox="1">
            <a:spLocks noGrp="1"/>
          </p:cNvSpPr>
          <p:nvPr>
            <p:ph idx="1"/>
          </p:nvPr>
        </p:nvSpPr>
        <p:spPr>
          <a:xfrm>
            <a:off x="3255360" y="624110"/>
            <a:ext cx="5373099" cy="5730970"/>
          </a:xfrm>
          <a:prstGeom prst="rect">
            <a:avLst/>
          </a:prstGeom>
        </p:spPr>
        <p:txBody>
          <a:bodyPr spcFirstLastPara="1" lIns="91425" tIns="45700" rIns="91425" bIns="45700" anchorCtr="0">
            <a:normAutofit/>
          </a:bodyPr>
          <a:lstStyle/>
          <a:p>
            <a:pPr marL="306000" lvl="0" indent="0" rtl="0">
              <a:spcBef>
                <a:spcPts val="1800"/>
              </a:spcBef>
              <a:spcAft>
                <a:spcPts val="0"/>
              </a:spcAft>
              <a:buNone/>
            </a:pPr>
            <a:endParaRPr lang="en-US" dirty="0"/>
          </a:p>
          <a:p>
            <a:pPr marL="0" lvl="0" indent="0" rtl="0">
              <a:spcBef>
                <a:spcPts val="0"/>
              </a:spcBef>
              <a:spcAft>
                <a:spcPts val="0"/>
              </a:spcAft>
              <a:buSzPts val="1100"/>
              <a:buNone/>
            </a:pPr>
            <a:endParaRPr lang="en-US" dirty="0"/>
          </a:p>
          <a:p>
            <a:pPr marL="0" lvl="0" indent="0" rtl="0">
              <a:spcBef>
                <a:spcPts val="0"/>
              </a:spcBef>
              <a:spcAft>
                <a:spcPts val="0"/>
              </a:spcAft>
              <a:buSzPts val="1100"/>
              <a:buNone/>
            </a:pPr>
            <a:endParaRPr lang="en-US" dirty="0"/>
          </a:p>
          <a:p>
            <a:pPr marL="0" lvl="0" indent="0" rtl="0">
              <a:spcBef>
                <a:spcPts val="0"/>
              </a:spcBef>
              <a:spcAft>
                <a:spcPts val="0"/>
              </a:spcAft>
              <a:buSzPts val="1100"/>
              <a:buNone/>
            </a:pPr>
            <a:endParaRPr lang="en-US" dirty="0"/>
          </a:p>
          <a:p>
            <a:pPr marL="0" lvl="0" indent="0" algn="ctr" rtl="0">
              <a:spcBef>
                <a:spcPts val="0"/>
              </a:spcBef>
              <a:spcAft>
                <a:spcPts val="0"/>
              </a:spcAft>
              <a:buSzPts val="1100"/>
              <a:buNone/>
            </a:pPr>
            <a:r>
              <a:rPr lang="en-US" sz="2000" dirty="0"/>
              <a:t>The Voorheesville Central School District will be a faithful steward of the community’s financial commitment to public education and will be responsible in managing all resources</a:t>
            </a:r>
            <a:r>
              <a:rPr lang="en-US" dirty="0"/>
              <a:t>.</a:t>
            </a:r>
          </a:p>
          <a:p>
            <a:pPr marL="0" lvl="0" indent="0" rtl="0">
              <a:spcBef>
                <a:spcPts val="0"/>
              </a:spcBef>
              <a:spcAft>
                <a:spcPts val="0"/>
              </a:spcAft>
              <a:buSzPts val="1100"/>
              <a:buNone/>
            </a:pPr>
            <a:endParaRPr lang="en-US" dirty="0"/>
          </a:p>
          <a:p>
            <a:pPr marL="0" lvl="0" indent="0" rtl="0">
              <a:spcBef>
                <a:spcPts val="0"/>
              </a:spcBef>
              <a:spcAft>
                <a:spcPts val="0"/>
              </a:spcAft>
              <a:buSzPts val="1100"/>
              <a:buNone/>
            </a:pPr>
            <a:endParaRPr lang="en-US" dirty="0"/>
          </a:p>
          <a:p>
            <a:pPr marL="0" lvl="0" indent="0" rtl="0">
              <a:spcBef>
                <a:spcPts val="0"/>
              </a:spcBef>
              <a:spcAft>
                <a:spcPts val="0"/>
              </a:spcAft>
              <a:buSzPts val="1100"/>
              <a:buNone/>
            </a:pPr>
            <a:endParaRPr lang="en-US" dirty="0"/>
          </a:p>
          <a:p>
            <a:pPr marL="0" lvl="0" indent="0" rtl="0">
              <a:spcBef>
                <a:spcPts val="0"/>
              </a:spcBef>
              <a:spcAft>
                <a:spcPts val="0"/>
              </a:spcAft>
              <a:buSzPts val="1100"/>
              <a:buNone/>
            </a:pPr>
            <a:endParaRPr lang="en-US" dirty="0"/>
          </a:p>
          <a:p>
            <a:pPr marL="0" lvl="0" indent="0" rtl="0">
              <a:spcBef>
                <a:spcPts val="0"/>
              </a:spcBef>
              <a:spcAft>
                <a:spcPts val="0"/>
              </a:spcAft>
              <a:buSzPts val="2576"/>
              <a:buNone/>
            </a:pPr>
            <a:endParaRPr lang="en-US" dirty="0"/>
          </a:p>
          <a:p>
            <a:pPr marL="306000" lvl="0" indent="-142424" rtl="0">
              <a:spcBef>
                <a:spcPts val="600"/>
              </a:spcBef>
              <a:spcAft>
                <a:spcPts val="600"/>
              </a:spcAft>
              <a:buSzPts val="2576"/>
              <a:buNone/>
            </a:pPr>
            <a:endParaRPr lang="en-US" dirty="0"/>
          </a:p>
        </p:txBody>
      </p:sp>
      <p:pic>
        <p:nvPicPr>
          <p:cNvPr id="4" name="Picture 3">
            <a:extLst>
              <a:ext uri="{FF2B5EF4-FFF2-40B4-BE49-F238E27FC236}">
                <a16:creationId xmlns:a16="http://schemas.microsoft.com/office/drawing/2014/main" id="{766BFECF-9CD1-9F49-D3BD-F873AB4F6F51}"/>
              </a:ext>
            </a:extLst>
          </p:cNvPr>
          <p:cNvPicPr>
            <a:picLocks noChangeAspect="1"/>
          </p:cNvPicPr>
          <p:nvPr/>
        </p:nvPicPr>
        <p:blipFill>
          <a:blip r:embed="rId3"/>
          <a:stretch>
            <a:fillRect/>
          </a:stretch>
        </p:blipFill>
        <p:spPr>
          <a:xfrm>
            <a:off x="1133761" y="2971800"/>
            <a:ext cx="1371791" cy="1162212"/>
          </a:xfrm>
          <a:prstGeom prst="rect">
            <a:avLst/>
          </a:prstGeom>
        </p:spPr>
      </p:pic>
      <p:pic>
        <p:nvPicPr>
          <p:cNvPr id="6" name="Graphic 5" descr="Piggy Bank outline">
            <a:extLst>
              <a:ext uri="{FF2B5EF4-FFF2-40B4-BE49-F238E27FC236}">
                <a16:creationId xmlns:a16="http://schemas.microsoft.com/office/drawing/2014/main" id="{B77D5896-2C4C-EFE3-4820-8700301C876C}"/>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937760" y="4599432"/>
            <a:ext cx="1499615" cy="102412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6A6FABDF-0FCC-7F58-8E39-35FF4E97608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D00F395-DDAB-CD06-E054-49ADE2B320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709011C-15A2-0539-5CC8-AF53846EF5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D80B886-5175-790F-DEC5-072DBD838418}"/>
              </a:ext>
            </a:extLst>
          </p:cNvPr>
          <p:cNvSpPr>
            <a:spLocks noGrp="1"/>
          </p:cNvSpPr>
          <p:nvPr>
            <p:ph type="title"/>
          </p:nvPr>
        </p:nvSpPr>
        <p:spPr>
          <a:xfrm>
            <a:off x="1382543" y="624110"/>
            <a:ext cx="7037556" cy="1280890"/>
          </a:xfrm>
        </p:spPr>
        <p:txBody>
          <a:bodyPr>
            <a:normAutofit/>
          </a:bodyPr>
          <a:lstStyle/>
          <a:p>
            <a:pPr algn="ctr"/>
            <a:r>
              <a:rPr lang="en-US" dirty="0">
                <a:solidFill>
                  <a:schemeClr val="bg1"/>
                </a:solidFill>
              </a:rPr>
              <a:t>Executive Budget Highlights and Budget Influences</a:t>
            </a:r>
            <a:endParaRPr lang="en-US" sz="1600" dirty="0">
              <a:solidFill>
                <a:schemeClr val="bg1"/>
              </a:solidFill>
            </a:endParaRPr>
          </a:p>
        </p:txBody>
      </p:sp>
      <p:sp>
        <p:nvSpPr>
          <p:cNvPr id="13" name="Freeform 11">
            <a:extLst>
              <a:ext uri="{FF2B5EF4-FFF2-40B4-BE49-F238E27FC236}">
                <a16:creationId xmlns:a16="http://schemas.microsoft.com/office/drawing/2014/main" id="{AEFA0BC8-C41C-1825-3436-6B2E37273D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4" name="Slide Number Placeholder 3">
            <a:extLst>
              <a:ext uri="{FF2B5EF4-FFF2-40B4-BE49-F238E27FC236}">
                <a16:creationId xmlns:a16="http://schemas.microsoft.com/office/drawing/2014/main" id="{816C7169-230F-EC34-62B8-E2CD930D205D}"/>
              </a:ext>
            </a:extLst>
          </p:cNvPr>
          <p:cNvSpPr>
            <a:spLocks noGrp="1"/>
          </p:cNvSpPr>
          <p:nvPr>
            <p:ph type="sldNum" sz="quarter" idx="12"/>
          </p:nvPr>
        </p:nvSpPr>
        <p:spPr>
          <a:xfrm>
            <a:off x="398859" y="787782"/>
            <a:ext cx="584825" cy="365125"/>
          </a:xfrm>
        </p:spPr>
        <p:txBody>
          <a:bodyPr>
            <a:normAutofit/>
          </a:bodyPr>
          <a:lstStyle/>
          <a:p>
            <a:pPr marL="0" lvl="0" indent="0" rtl="0">
              <a:lnSpc>
                <a:spcPct val="90000"/>
              </a:lnSpc>
              <a:spcBef>
                <a:spcPts val="0"/>
              </a:spcBef>
              <a:spcAft>
                <a:spcPts val="600"/>
              </a:spcAft>
              <a:buNone/>
            </a:pPr>
            <a:fld id="{00000000-1234-1234-1234-123412341234}" type="slidenum">
              <a:rPr lang="en-US" sz="1900">
                <a:solidFill>
                  <a:srgbClr val="FFFFFF"/>
                </a:solidFill>
              </a:rPr>
              <a:pPr marL="0" lvl="0" indent="0" rtl="0">
                <a:lnSpc>
                  <a:spcPct val="90000"/>
                </a:lnSpc>
                <a:spcBef>
                  <a:spcPts val="0"/>
                </a:spcBef>
                <a:spcAft>
                  <a:spcPts val="600"/>
                </a:spcAft>
                <a:buNone/>
              </a:pPr>
              <a:t>6</a:t>
            </a:fld>
            <a:endParaRPr lang="en-US" sz="1900">
              <a:solidFill>
                <a:srgbClr val="FFFFFF"/>
              </a:solidFill>
            </a:endParaRPr>
          </a:p>
        </p:txBody>
      </p:sp>
      <p:sp>
        <p:nvSpPr>
          <p:cNvPr id="3" name="Content Placeholder 2">
            <a:extLst>
              <a:ext uri="{FF2B5EF4-FFF2-40B4-BE49-F238E27FC236}">
                <a16:creationId xmlns:a16="http://schemas.microsoft.com/office/drawing/2014/main" id="{A49A8514-06D3-5086-61E3-35AFED0F9946}"/>
              </a:ext>
            </a:extLst>
          </p:cNvPr>
          <p:cNvSpPr>
            <a:spLocks noGrp="1"/>
          </p:cNvSpPr>
          <p:nvPr>
            <p:ph idx="1"/>
          </p:nvPr>
        </p:nvSpPr>
        <p:spPr>
          <a:xfrm>
            <a:off x="283464" y="2623930"/>
            <a:ext cx="8136636" cy="3749438"/>
          </a:xfrm>
        </p:spPr>
        <p:txBody>
          <a:bodyPr>
            <a:normAutofit fontScale="92500" lnSpcReduction="20000"/>
          </a:bodyPr>
          <a:lstStyle/>
          <a:p>
            <a:pPr>
              <a:buFont typeface="Arial" panose="020B0604020202020204" pitchFamily="34" charset="0"/>
              <a:buChar char="•"/>
            </a:pPr>
            <a:r>
              <a:rPr lang="en-US" dirty="0">
                <a:solidFill>
                  <a:schemeClr val="tx1"/>
                </a:solidFill>
                <a:effectLst>
                  <a:outerShdw blurRad="38100" dist="38100" dir="2700000" algn="tl">
                    <a:srgbClr val="000000">
                      <a:alpha val="43137"/>
                    </a:srgbClr>
                  </a:outerShdw>
                </a:effectLst>
              </a:rPr>
              <a:t>Foundation Aid Changes</a:t>
            </a:r>
          </a:p>
          <a:p>
            <a:pPr lvl="1">
              <a:buSzPct val="105000"/>
              <a:buFont typeface="Wingdings" panose="05000000000000000000" pitchFamily="2" charset="2"/>
              <a:buChar char="§"/>
            </a:pPr>
            <a:r>
              <a:rPr lang="en-US" sz="1800" dirty="0">
                <a:solidFill>
                  <a:schemeClr val="tx1"/>
                </a:solidFill>
                <a:effectLst>
                  <a:outerShdw blurRad="38100" dist="38100" dir="2700000" algn="tl">
                    <a:srgbClr val="000000">
                      <a:alpha val="43137"/>
                    </a:srgbClr>
                  </a:outerShdw>
                </a:effectLst>
              </a:rPr>
              <a:t>Current Law changes over last year </a:t>
            </a:r>
          </a:p>
          <a:p>
            <a:pPr lvl="2">
              <a:buSzPct val="105000"/>
              <a:buFont typeface="Wingdings" panose="05000000000000000000" pitchFamily="2" charset="2"/>
              <a:buChar char="§"/>
            </a:pPr>
            <a:r>
              <a:rPr lang="en-US" sz="1800" dirty="0">
                <a:solidFill>
                  <a:schemeClr val="tx1"/>
                </a:solidFill>
                <a:effectLst>
                  <a:outerShdw blurRad="38100" dist="38100" dir="2700000" algn="tl">
                    <a:srgbClr val="000000">
                      <a:alpha val="43137"/>
                    </a:srgbClr>
                  </a:outerShdw>
                </a:effectLst>
              </a:rPr>
              <a:t>CPI:  2.8% increase in Executive budget, more likely 2.7% in Enacted Budget</a:t>
            </a:r>
          </a:p>
          <a:p>
            <a:pPr lvl="1">
              <a:buSzPct val="105000"/>
              <a:buFont typeface="Wingdings" panose="05000000000000000000" pitchFamily="2" charset="2"/>
              <a:buChar char="§"/>
            </a:pPr>
            <a:r>
              <a:rPr lang="en-US" sz="1800" dirty="0">
                <a:solidFill>
                  <a:schemeClr val="tx1"/>
                </a:solidFill>
                <a:effectLst>
                  <a:outerShdw blurRad="38100" dist="38100" dir="2700000" algn="tl">
                    <a:srgbClr val="000000">
                      <a:alpha val="43137"/>
                    </a:srgbClr>
                  </a:outerShdw>
                </a:effectLst>
              </a:rPr>
              <a:t>Other Changes </a:t>
            </a:r>
          </a:p>
          <a:p>
            <a:pPr lvl="2">
              <a:buSzPct val="105000"/>
              <a:buFont typeface="Wingdings" panose="05000000000000000000" pitchFamily="2" charset="2"/>
              <a:buChar char="§"/>
            </a:pPr>
            <a:r>
              <a:rPr lang="en-US" sz="1800" dirty="0">
                <a:solidFill>
                  <a:schemeClr val="tx1"/>
                </a:solidFill>
                <a:effectLst>
                  <a:outerShdw blurRad="38100" dist="38100" dir="2700000" algn="tl">
                    <a:srgbClr val="000000">
                      <a:alpha val="43137"/>
                    </a:srgbClr>
                  </a:outerShdw>
                </a:effectLst>
              </a:rPr>
              <a:t>1% minimum increase for all districts – Hold Harmless Provision</a:t>
            </a:r>
          </a:p>
          <a:p>
            <a:pPr lvl="2">
              <a:buSzPct val="105000"/>
              <a:buFont typeface="Wingdings" panose="05000000000000000000" pitchFamily="2" charset="2"/>
              <a:buChar char="§"/>
            </a:pPr>
            <a:r>
              <a:rPr lang="en-US" sz="1800" dirty="0">
                <a:solidFill>
                  <a:schemeClr val="tx1"/>
                </a:solidFill>
                <a:effectLst>
                  <a:outerShdw blurRad="38100" dist="38100" dir="2700000" algn="tl">
                    <a:srgbClr val="000000">
                      <a:alpha val="43137"/>
                    </a:srgbClr>
                  </a:outerShdw>
                </a:effectLst>
              </a:rPr>
              <a:t>2% in PY</a:t>
            </a:r>
          </a:p>
          <a:p>
            <a:pPr lvl="2">
              <a:buSzPct val="105000"/>
              <a:buFont typeface="Wingdings" panose="05000000000000000000" pitchFamily="2" charset="2"/>
              <a:buChar char="§"/>
            </a:pPr>
            <a:r>
              <a:rPr lang="en-US" sz="1800" dirty="0">
                <a:solidFill>
                  <a:schemeClr val="tx1"/>
                </a:solidFill>
                <a:effectLst>
                  <a:outerShdw blurRad="38100" dist="38100" dir="2700000" algn="tl">
                    <a:srgbClr val="000000">
                      <a:alpha val="43137"/>
                    </a:srgbClr>
                  </a:outerShdw>
                </a:effectLst>
              </a:rPr>
              <a:t>Strategic shift in Foundation aid</a:t>
            </a:r>
          </a:p>
          <a:p>
            <a:pPr lvl="2">
              <a:buSzPct val="105000"/>
              <a:buFont typeface="Wingdings" panose="05000000000000000000" pitchFamily="2" charset="2"/>
              <a:buChar char="§"/>
            </a:pPr>
            <a:endParaRPr lang="en-US" sz="1800" dirty="0">
              <a:solidFill>
                <a:schemeClr val="tx1"/>
              </a:solidFill>
              <a:effectLst>
                <a:outerShdw blurRad="38100" dist="38100" dir="2700000" algn="tl">
                  <a:srgbClr val="000000">
                    <a:alpha val="43137"/>
                  </a:srgbClr>
                </a:outerShdw>
              </a:effectLst>
            </a:endParaRPr>
          </a:p>
          <a:p>
            <a:pPr lvl="1">
              <a:buSzPct val="105000"/>
              <a:buFont typeface="Wingdings" panose="05000000000000000000" pitchFamily="2" charset="2"/>
              <a:buChar char="§"/>
            </a:pPr>
            <a:r>
              <a:rPr lang="en-US" sz="1800" dirty="0">
                <a:solidFill>
                  <a:schemeClr val="tx1"/>
                </a:solidFill>
                <a:effectLst>
                  <a:outerShdw blurRad="38100" dist="38100" dir="2700000" algn="tl">
                    <a:srgbClr val="000000">
                      <a:alpha val="43137"/>
                    </a:srgbClr>
                  </a:outerShdw>
                </a:effectLst>
              </a:rPr>
              <a:t>Voorheesville is no longer hold harmless due to changes in enrollment, wealth measures, etc. – 2.82% projected in Executive Budget or $167,432</a:t>
            </a:r>
          </a:p>
          <a:p>
            <a:pPr lvl="2">
              <a:buSzPct val="105000"/>
              <a:buFont typeface="Wingdings" panose="05000000000000000000" pitchFamily="2" charset="2"/>
              <a:buChar char="§"/>
            </a:pPr>
            <a:endParaRPr lang="en-US" sz="1800" dirty="0">
              <a:solidFill>
                <a:schemeClr val="tx1"/>
              </a:solidFill>
              <a:effectLst>
                <a:outerShdw blurRad="38100" dist="38100" dir="2700000" algn="tl">
                  <a:srgbClr val="000000">
                    <a:alpha val="43137"/>
                  </a:srgbClr>
                </a:outerShdw>
              </a:effectLst>
            </a:endParaRPr>
          </a:p>
          <a:p>
            <a:pPr lvl="1"/>
            <a:endParaRPr lang="en-US" dirty="0">
              <a:solidFill>
                <a:schemeClr val="accent5"/>
              </a:solidFill>
              <a:effectLst>
                <a:outerShdw blurRad="38100" dist="38100" dir="2700000" algn="tl">
                  <a:srgbClr val="000000">
                    <a:alpha val="43137"/>
                  </a:srgbClr>
                </a:outerShdw>
              </a:effectLst>
            </a:endParaRPr>
          </a:p>
          <a:p>
            <a:pPr lvl="1"/>
            <a:endParaRPr lang="en-US" dirty="0">
              <a:solidFill>
                <a:schemeClr val="tx1"/>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2247C93C-8221-B3D6-A8CA-81023755FBF5}"/>
              </a:ext>
            </a:extLst>
          </p:cNvPr>
          <p:cNvPicPr>
            <a:picLocks noChangeAspect="1"/>
          </p:cNvPicPr>
          <p:nvPr/>
        </p:nvPicPr>
        <p:blipFill>
          <a:blip r:embed="rId3"/>
          <a:stretch>
            <a:fillRect/>
          </a:stretch>
        </p:blipFill>
        <p:spPr>
          <a:xfrm>
            <a:off x="8301394" y="1575496"/>
            <a:ext cx="625989" cy="530352"/>
          </a:xfrm>
          <a:prstGeom prst="rect">
            <a:avLst/>
          </a:prstGeom>
        </p:spPr>
      </p:pic>
    </p:spTree>
    <p:extLst>
      <p:ext uri="{BB962C8B-B14F-4D97-AF65-F5344CB8AC3E}">
        <p14:creationId xmlns:p14="http://schemas.microsoft.com/office/powerpoint/2010/main" val="926248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3C2D7E-3F2E-404E-9B30-CB12DC972D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1F7FD00-BF97-4325-B7C2-E451F20840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832A104-B733-A9EF-C98A-1673D2ADB6FC}"/>
              </a:ext>
            </a:extLst>
          </p:cNvPr>
          <p:cNvSpPr>
            <a:spLocks noGrp="1"/>
          </p:cNvSpPr>
          <p:nvPr>
            <p:ph type="title"/>
          </p:nvPr>
        </p:nvSpPr>
        <p:spPr>
          <a:xfrm>
            <a:off x="1382543" y="624110"/>
            <a:ext cx="7037556" cy="1280890"/>
          </a:xfrm>
        </p:spPr>
        <p:txBody>
          <a:bodyPr>
            <a:normAutofit/>
          </a:bodyPr>
          <a:lstStyle/>
          <a:p>
            <a:pPr algn="ctr"/>
            <a:r>
              <a:rPr lang="en-US" dirty="0">
                <a:solidFill>
                  <a:schemeClr val="bg1"/>
                </a:solidFill>
              </a:rPr>
              <a:t>VCSD</a:t>
            </a:r>
            <a:br>
              <a:rPr lang="en-US" dirty="0">
                <a:solidFill>
                  <a:schemeClr val="bg1"/>
                </a:solidFill>
              </a:rPr>
            </a:br>
            <a:r>
              <a:rPr lang="en-US" dirty="0">
                <a:solidFill>
                  <a:schemeClr val="bg1"/>
                </a:solidFill>
              </a:rPr>
              <a:t>State Aid Update</a:t>
            </a:r>
          </a:p>
        </p:txBody>
      </p:sp>
      <p:sp>
        <p:nvSpPr>
          <p:cNvPr id="13"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714375"/>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4" name="Slide Number Placeholder 3">
            <a:extLst>
              <a:ext uri="{FF2B5EF4-FFF2-40B4-BE49-F238E27FC236}">
                <a16:creationId xmlns:a16="http://schemas.microsoft.com/office/drawing/2014/main" id="{2657CD92-6D0F-C997-E47E-FBD5760A1118}"/>
              </a:ext>
            </a:extLst>
          </p:cNvPr>
          <p:cNvSpPr>
            <a:spLocks noGrp="1"/>
          </p:cNvSpPr>
          <p:nvPr>
            <p:ph type="sldNum" sz="quarter" idx="12"/>
          </p:nvPr>
        </p:nvSpPr>
        <p:spPr>
          <a:xfrm>
            <a:off x="398859" y="787782"/>
            <a:ext cx="584825" cy="365125"/>
          </a:xfrm>
        </p:spPr>
        <p:txBody>
          <a:bodyPr>
            <a:normAutofit/>
          </a:bodyPr>
          <a:lstStyle/>
          <a:p>
            <a:pPr marL="0" lvl="0" indent="0" rtl="0">
              <a:lnSpc>
                <a:spcPct val="90000"/>
              </a:lnSpc>
              <a:spcBef>
                <a:spcPts val="0"/>
              </a:spcBef>
              <a:spcAft>
                <a:spcPts val="600"/>
              </a:spcAft>
              <a:buNone/>
            </a:pPr>
            <a:fld id="{00000000-1234-1234-1234-123412341234}" type="slidenum">
              <a:rPr lang="en-US" sz="1900">
                <a:solidFill>
                  <a:srgbClr val="FFFFFF"/>
                </a:solidFill>
              </a:rPr>
              <a:pPr marL="0" lvl="0" indent="0" rtl="0">
                <a:lnSpc>
                  <a:spcPct val="90000"/>
                </a:lnSpc>
                <a:spcBef>
                  <a:spcPts val="0"/>
                </a:spcBef>
                <a:spcAft>
                  <a:spcPts val="600"/>
                </a:spcAft>
                <a:buNone/>
              </a:pPr>
              <a:t>7</a:t>
            </a:fld>
            <a:endParaRPr lang="en-US" sz="1900">
              <a:solidFill>
                <a:srgbClr val="FFFFFF"/>
              </a:solidFill>
            </a:endParaRPr>
          </a:p>
        </p:txBody>
      </p:sp>
      <p:sp>
        <p:nvSpPr>
          <p:cNvPr id="3" name="Content Placeholder 2">
            <a:extLst>
              <a:ext uri="{FF2B5EF4-FFF2-40B4-BE49-F238E27FC236}">
                <a16:creationId xmlns:a16="http://schemas.microsoft.com/office/drawing/2014/main" id="{6C93E75F-7A75-F427-B0D2-7169404D7C78}"/>
              </a:ext>
            </a:extLst>
          </p:cNvPr>
          <p:cNvSpPr>
            <a:spLocks noGrp="1"/>
          </p:cNvSpPr>
          <p:nvPr>
            <p:ph idx="1"/>
          </p:nvPr>
        </p:nvSpPr>
        <p:spPr>
          <a:xfrm>
            <a:off x="283464" y="2529110"/>
            <a:ext cx="8322056" cy="3844258"/>
          </a:xfrm>
        </p:spPr>
        <p:txBody>
          <a:bodyPr>
            <a:normAutofit lnSpcReduction="10000"/>
          </a:bodyPr>
          <a:lstStyle/>
          <a:p>
            <a:pPr>
              <a:buSzPct val="110000"/>
              <a:buFont typeface="Wingdings" panose="05000000000000000000" pitchFamily="2" charset="2"/>
              <a:buChar char="§"/>
            </a:pPr>
            <a:endParaRPr lang="en-US" dirty="0"/>
          </a:p>
          <a:p>
            <a:pPr>
              <a:buSzPct val="110000"/>
              <a:buFont typeface="Wingdings" panose="05000000000000000000" pitchFamily="2" charset="2"/>
              <a:buChar char="§"/>
            </a:pPr>
            <a:r>
              <a:rPr lang="en-US" sz="1600" dirty="0"/>
              <a:t>February Data Base Updates reflecting new aid estimates</a:t>
            </a:r>
          </a:p>
          <a:p>
            <a:pPr lvl="1">
              <a:buSzPct val="110000"/>
              <a:buFont typeface="Wingdings" panose="05000000000000000000" pitchFamily="2" charset="2"/>
              <a:buChar char="§"/>
            </a:pPr>
            <a:r>
              <a:rPr lang="en-US" dirty="0"/>
              <a:t>Reflects all changes that have occurred or updated since the November database</a:t>
            </a:r>
          </a:p>
          <a:p>
            <a:pPr>
              <a:buSzPct val="110000"/>
              <a:buFont typeface="Wingdings" panose="05000000000000000000" pitchFamily="2" charset="2"/>
              <a:buChar char="§"/>
            </a:pPr>
            <a:r>
              <a:rPr lang="en-US" sz="1600" dirty="0"/>
              <a:t>District’s filing of FCR’s for the transportation and EPC projects now reflective or showing in estimated output reports</a:t>
            </a:r>
          </a:p>
          <a:p>
            <a:pPr lvl="2">
              <a:buSzPct val="110000"/>
              <a:buFont typeface="Wingdings" panose="05000000000000000000" pitchFamily="2" charset="2"/>
              <a:buChar char="§"/>
            </a:pPr>
            <a:r>
              <a:rPr lang="en-US" sz="1600" dirty="0"/>
              <a:t>Increase of over </a:t>
            </a:r>
            <a:r>
              <a:rPr lang="en-US" sz="1600" dirty="0">
                <a:solidFill>
                  <a:srgbClr val="FF0000"/>
                </a:solidFill>
                <a:effectLst>
                  <a:outerShdw blurRad="38100" dist="38100" dir="2700000" algn="tl">
                    <a:srgbClr val="000000">
                      <a:alpha val="43137"/>
                    </a:srgbClr>
                  </a:outerShdw>
                </a:effectLst>
              </a:rPr>
              <a:t>$1.2Million </a:t>
            </a:r>
            <a:r>
              <a:rPr lang="en-US" sz="1600" dirty="0"/>
              <a:t>of building aid vs. original building aid estimate of around $630K (approx. $1.9million overall).</a:t>
            </a:r>
          </a:p>
          <a:p>
            <a:pPr lvl="2">
              <a:buSzPct val="110000"/>
              <a:buFont typeface="Wingdings" panose="05000000000000000000" pitchFamily="2" charset="2"/>
              <a:buChar char="§"/>
            </a:pPr>
            <a:r>
              <a:rPr lang="en-US" sz="1600" dirty="0"/>
              <a:t>Current aid runs are an estimate- (especially expense based and foundation aid)</a:t>
            </a:r>
          </a:p>
          <a:p>
            <a:pPr lvl="3">
              <a:buSzPct val="110000"/>
              <a:buFont typeface="Wingdings" panose="05000000000000000000" pitchFamily="2" charset="2"/>
              <a:buChar char="§"/>
            </a:pPr>
            <a:r>
              <a:rPr lang="en-US" sz="1600" dirty="0"/>
              <a:t>May see slight reduction in the Enaction budget in Foundation aid due “true-up” of enrollment from projected #’s in September to BEDs day ($99k)</a:t>
            </a:r>
          </a:p>
        </p:txBody>
      </p:sp>
      <p:pic>
        <p:nvPicPr>
          <p:cNvPr id="5" name="Picture 4">
            <a:extLst>
              <a:ext uri="{FF2B5EF4-FFF2-40B4-BE49-F238E27FC236}">
                <a16:creationId xmlns:a16="http://schemas.microsoft.com/office/drawing/2014/main" id="{4006FC4C-FEDB-E97D-6D66-4B9C91434F4A}"/>
              </a:ext>
            </a:extLst>
          </p:cNvPr>
          <p:cNvPicPr>
            <a:picLocks noChangeAspect="1"/>
          </p:cNvPicPr>
          <p:nvPr/>
        </p:nvPicPr>
        <p:blipFill>
          <a:blip r:embed="rId3"/>
          <a:stretch>
            <a:fillRect/>
          </a:stretch>
        </p:blipFill>
        <p:spPr>
          <a:xfrm>
            <a:off x="8236637" y="1507236"/>
            <a:ext cx="755504" cy="640080"/>
          </a:xfrm>
          <a:prstGeom prst="rect">
            <a:avLst/>
          </a:prstGeom>
        </p:spPr>
      </p:pic>
    </p:spTree>
    <p:extLst>
      <p:ext uri="{BB962C8B-B14F-4D97-AF65-F5344CB8AC3E}">
        <p14:creationId xmlns:p14="http://schemas.microsoft.com/office/powerpoint/2010/main" val="1247370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a:extLst>
            <a:ext uri="{FF2B5EF4-FFF2-40B4-BE49-F238E27FC236}">
              <a16:creationId xmlns:a16="http://schemas.microsoft.com/office/drawing/2014/main" id="{85FA7682-2606-B1C4-65A7-4182C2CF9637}"/>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4F8A534-0B17-FED2-74C5-75CD46CB04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D2C59F-F2B0-F4E8-C90E-4E69B7DE8027}"/>
              </a:ext>
            </a:extLst>
          </p:cNvPr>
          <p:cNvSpPr>
            <a:spLocks noGrp="1"/>
          </p:cNvSpPr>
          <p:nvPr>
            <p:ph type="title"/>
          </p:nvPr>
        </p:nvSpPr>
        <p:spPr>
          <a:xfrm>
            <a:off x="2529796" y="624110"/>
            <a:ext cx="6098663" cy="1280890"/>
          </a:xfrm>
        </p:spPr>
        <p:txBody>
          <a:bodyPr>
            <a:normAutofit/>
          </a:bodyPr>
          <a:lstStyle/>
          <a:p>
            <a:pPr algn="ctr"/>
            <a:r>
              <a:rPr lang="en-US" b="1" dirty="0"/>
              <a:t>Property Tax Cap </a:t>
            </a:r>
            <a:br>
              <a:rPr lang="en-US" b="1" dirty="0"/>
            </a:br>
            <a:r>
              <a:rPr lang="en-US" sz="2400" b="1" dirty="0"/>
              <a:t>(Preliminary calculation)</a:t>
            </a:r>
          </a:p>
        </p:txBody>
      </p:sp>
      <p:sp>
        <p:nvSpPr>
          <p:cNvPr id="11" name="Rectangle 10">
            <a:extLst>
              <a:ext uri="{FF2B5EF4-FFF2-40B4-BE49-F238E27FC236}">
                <a16:creationId xmlns:a16="http://schemas.microsoft.com/office/drawing/2014/main" id="{37CE22C4-0F01-BA9E-02EA-D6E0C7FB42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CF289711-C76D-D0AF-D08E-18D83393B5E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 y="228600"/>
            <a:ext cx="2227396" cy="6638625"/>
            <a:chOff x="2487613" y="285750"/>
            <a:chExt cx="2428875" cy="5654676"/>
          </a:xfrm>
          <a:solidFill>
            <a:schemeClr val="tx2">
              <a:lumMod val="60000"/>
              <a:lumOff val="40000"/>
              <a:alpha val="40000"/>
            </a:schemeClr>
          </a:solidFill>
        </p:grpSpPr>
        <p:sp>
          <p:nvSpPr>
            <p:cNvPr id="14" name="Freeform 11">
              <a:extLst>
                <a:ext uri="{FF2B5EF4-FFF2-40B4-BE49-F238E27FC236}">
                  <a16:creationId xmlns:a16="http://schemas.microsoft.com/office/drawing/2014/main" id="{359347EE-95C6-DD2C-FDE9-85D350CAD2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15" name="Freeform 12">
              <a:extLst>
                <a:ext uri="{FF2B5EF4-FFF2-40B4-BE49-F238E27FC236}">
                  <a16:creationId xmlns:a16="http://schemas.microsoft.com/office/drawing/2014/main" id="{880A3B0A-2BEE-2AEC-CDF3-C693706A12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16" name="Freeform 13">
              <a:extLst>
                <a:ext uri="{FF2B5EF4-FFF2-40B4-BE49-F238E27FC236}">
                  <a16:creationId xmlns:a16="http://schemas.microsoft.com/office/drawing/2014/main" id="{9709938B-4CA1-3D11-B0D2-5AE71A2A19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17" name="Freeform 14">
              <a:extLst>
                <a:ext uri="{FF2B5EF4-FFF2-40B4-BE49-F238E27FC236}">
                  <a16:creationId xmlns:a16="http://schemas.microsoft.com/office/drawing/2014/main" id="{DFBF4576-846A-973A-79FF-AA0CDBB812C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18" name="Freeform 15">
              <a:extLst>
                <a:ext uri="{FF2B5EF4-FFF2-40B4-BE49-F238E27FC236}">
                  <a16:creationId xmlns:a16="http://schemas.microsoft.com/office/drawing/2014/main" id="{733D3B60-0FC5-AC05-0958-A08CF7AD7D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19" name="Freeform 16">
              <a:extLst>
                <a:ext uri="{FF2B5EF4-FFF2-40B4-BE49-F238E27FC236}">
                  <a16:creationId xmlns:a16="http://schemas.microsoft.com/office/drawing/2014/main" id="{59E14039-8FC3-801A-EFE3-AE11B73FEBD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20" name="Freeform 17">
              <a:extLst>
                <a:ext uri="{FF2B5EF4-FFF2-40B4-BE49-F238E27FC236}">
                  <a16:creationId xmlns:a16="http://schemas.microsoft.com/office/drawing/2014/main" id="{CB77587E-3B40-44EB-0680-46C08C62D4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21" name="Freeform 18">
              <a:extLst>
                <a:ext uri="{FF2B5EF4-FFF2-40B4-BE49-F238E27FC236}">
                  <a16:creationId xmlns:a16="http://schemas.microsoft.com/office/drawing/2014/main" id="{294996A0-5295-7DD5-E3B4-3C651F50A65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22" name="Freeform 19">
              <a:extLst>
                <a:ext uri="{FF2B5EF4-FFF2-40B4-BE49-F238E27FC236}">
                  <a16:creationId xmlns:a16="http://schemas.microsoft.com/office/drawing/2014/main" id="{4987F1C7-BC97-AA43-3434-427E92B959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23" name="Freeform 20">
              <a:extLst>
                <a:ext uri="{FF2B5EF4-FFF2-40B4-BE49-F238E27FC236}">
                  <a16:creationId xmlns:a16="http://schemas.microsoft.com/office/drawing/2014/main" id="{812913E1-8ED3-9ECF-BFCA-FE552C51E35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24" name="Freeform 21">
              <a:extLst>
                <a:ext uri="{FF2B5EF4-FFF2-40B4-BE49-F238E27FC236}">
                  <a16:creationId xmlns:a16="http://schemas.microsoft.com/office/drawing/2014/main" id="{BC599BCA-B02B-A648-1E5D-360858994EF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25" name="Freeform 22">
              <a:extLst>
                <a:ext uri="{FF2B5EF4-FFF2-40B4-BE49-F238E27FC236}">
                  <a16:creationId xmlns:a16="http://schemas.microsoft.com/office/drawing/2014/main" id="{7423C08E-D07B-08C9-C3EF-74B05CC9524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sp>
        <p:nvSpPr>
          <p:cNvPr id="27" name="Freeform 11">
            <a:extLst>
              <a:ext uri="{FF2B5EF4-FFF2-40B4-BE49-F238E27FC236}">
                <a16:creationId xmlns:a16="http://schemas.microsoft.com/office/drawing/2014/main" id="{66D2FE8C-BF55-AC01-AE8A-C98B485CCCA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4" name="Slide Number Placeholder 3">
            <a:extLst>
              <a:ext uri="{FF2B5EF4-FFF2-40B4-BE49-F238E27FC236}">
                <a16:creationId xmlns:a16="http://schemas.microsoft.com/office/drawing/2014/main" id="{C76D4DCE-363A-5F8A-8DCF-173E22980243}"/>
              </a:ext>
            </a:extLst>
          </p:cNvPr>
          <p:cNvSpPr>
            <a:spLocks noGrp="1"/>
          </p:cNvSpPr>
          <p:nvPr>
            <p:ph type="sldNum" sz="quarter" idx="12"/>
          </p:nvPr>
        </p:nvSpPr>
        <p:spPr>
          <a:xfrm>
            <a:off x="65945" y="3485923"/>
            <a:ext cx="584825" cy="365125"/>
          </a:xfrm>
        </p:spPr>
        <p:txBody>
          <a:bodyPr>
            <a:normAutofit/>
          </a:bodyPr>
          <a:lstStyle/>
          <a:p>
            <a:pPr marL="0" lvl="0" indent="0" rtl="0">
              <a:lnSpc>
                <a:spcPct val="90000"/>
              </a:lnSpc>
              <a:spcBef>
                <a:spcPts val="0"/>
              </a:spcBef>
              <a:spcAft>
                <a:spcPts val="600"/>
              </a:spcAft>
              <a:buNone/>
            </a:pPr>
            <a:fld id="{00000000-1234-1234-1234-123412341234}" type="slidenum">
              <a:rPr lang="en-US" sz="1900" smtClean="0"/>
              <a:pPr marL="0" lvl="0" indent="0" rtl="0">
                <a:lnSpc>
                  <a:spcPct val="90000"/>
                </a:lnSpc>
                <a:spcBef>
                  <a:spcPts val="0"/>
                </a:spcBef>
                <a:spcAft>
                  <a:spcPts val="600"/>
                </a:spcAft>
                <a:buNone/>
              </a:pPr>
              <a:t>8</a:t>
            </a:fld>
            <a:endParaRPr lang="en-US" sz="1900"/>
          </a:p>
        </p:txBody>
      </p:sp>
      <p:sp>
        <p:nvSpPr>
          <p:cNvPr id="3" name="Content Placeholder 2">
            <a:extLst>
              <a:ext uri="{FF2B5EF4-FFF2-40B4-BE49-F238E27FC236}">
                <a16:creationId xmlns:a16="http://schemas.microsoft.com/office/drawing/2014/main" id="{DFA876D0-5271-312A-146D-B1AF075543FD}"/>
              </a:ext>
            </a:extLst>
          </p:cNvPr>
          <p:cNvSpPr>
            <a:spLocks noGrp="1"/>
          </p:cNvSpPr>
          <p:nvPr>
            <p:ph idx="1"/>
          </p:nvPr>
        </p:nvSpPr>
        <p:spPr>
          <a:xfrm>
            <a:off x="2339439" y="1674421"/>
            <a:ext cx="6704095" cy="4855467"/>
          </a:xfrm>
        </p:spPr>
        <p:txBody>
          <a:bodyPr>
            <a:normAutofit/>
          </a:bodyPr>
          <a:lstStyle/>
          <a:p>
            <a:r>
              <a:rPr lang="en-US" dirty="0"/>
              <a:t>NYS Property Tax cap is designed to limit annual tax levy limitations to about 2%</a:t>
            </a:r>
          </a:p>
          <a:p>
            <a:r>
              <a:rPr lang="en-US" dirty="0"/>
              <a:t>For 2026-27, the District’s estimated base tax levy increase stayed within the State’s tax cap formula </a:t>
            </a:r>
          </a:p>
          <a:p>
            <a:r>
              <a:rPr lang="en-US" u="sng" dirty="0"/>
              <a:t>Exclusions</a:t>
            </a:r>
            <a:r>
              <a:rPr lang="en-US" dirty="0"/>
              <a:t> for voter approved capital costs are allowed for exclusion in the levy calculation and permits for a higher than 2% calculation</a:t>
            </a:r>
          </a:p>
          <a:p>
            <a:r>
              <a:rPr lang="en-US" dirty="0"/>
              <a:t>Capital project costs allow for those exclusions that help maintain safe, reliable facilities and transportation and are funded differently from regular operating costs</a:t>
            </a:r>
          </a:p>
          <a:p>
            <a:r>
              <a:rPr lang="en-US" b="1" dirty="0"/>
              <a:t>These exclusions applied to 2026-27, provided a District minimum allowable levy around $23 million or 2-4%</a:t>
            </a:r>
          </a:p>
        </p:txBody>
      </p:sp>
      <p:pic>
        <p:nvPicPr>
          <p:cNvPr id="5" name="Picture 4">
            <a:extLst>
              <a:ext uri="{FF2B5EF4-FFF2-40B4-BE49-F238E27FC236}">
                <a16:creationId xmlns:a16="http://schemas.microsoft.com/office/drawing/2014/main" id="{11D21FC6-A73A-BA0F-D9CC-45D8CCCE8F6D}"/>
              </a:ext>
            </a:extLst>
          </p:cNvPr>
          <p:cNvPicPr>
            <a:picLocks noChangeAspect="1"/>
          </p:cNvPicPr>
          <p:nvPr/>
        </p:nvPicPr>
        <p:blipFill>
          <a:blip r:embed="rId2"/>
          <a:stretch>
            <a:fillRect/>
          </a:stretch>
        </p:blipFill>
        <p:spPr>
          <a:xfrm>
            <a:off x="654480" y="708023"/>
            <a:ext cx="829675" cy="702919"/>
          </a:xfrm>
          <a:prstGeom prst="rect">
            <a:avLst/>
          </a:prstGeom>
        </p:spPr>
      </p:pic>
    </p:spTree>
    <p:extLst>
      <p:ext uri="{BB962C8B-B14F-4D97-AF65-F5344CB8AC3E}">
        <p14:creationId xmlns:p14="http://schemas.microsoft.com/office/powerpoint/2010/main" val="1410563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A696357-B315-4D9E-BB00-C5180F54B0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9144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72F6C6C-999D-43D5-AC07-AF34251440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6172199" cy="6858000"/>
          </a:xfrm>
          <a:prstGeom prst="rect">
            <a:avLst/>
          </a:pr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Freeform 5">
            <a:extLst>
              <a:ext uri="{FF2B5EF4-FFF2-40B4-BE49-F238E27FC236}">
                <a16:creationId xmlns:a16="http://schemas.microsoft.com/office/drawing/2014/main" id="{EC04F56B-9315-467D-9EEF-52DE7F0B5A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59027"/>
            <a:ext cx="6782018"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F5B2578-D8EB-1DD4-E048-1CAE81D0EF7F}"/>
              </a:ext>
            </a:extLst>
          </p:cNvPr>
          <p:cNvSpPr>
            <a:spLocks noGrp="1"/>
          </p:cNvSpPr>
          <p:nvPr>
            <p:ph type="title"/>
          </p:nvPr>
        </p:nvSpPr>
        <p:spPr>
          <a:xfrm>
            <a:off x="406400" y="787400"/>
            <a:ext cx="5359399" cy="1123696"/>
          </a:xfrm>
        </p:spPr>
        <p:txBody>
          <a:bodyPr anchor="ctr">
            <a:noAutofit/>
          </a:bodyPr>
          <a:lstStyle/>
          <a:p>
            <a:pPr>
              <a:lnSpc>
                <a:spcPct val="90000"/>
              </a:lnSpc>
            </a:pPr>
            <a:r>
              <a:rPr lang="en-US" sz="2400" dirty="0">
                <a:solidFill>
                  <a:srgbClr val="FEFFFF"/>
                </a:solidFill>
              </a:rPr>
              <a:t>Historical Lookback Allowable/Approved Levy Increases</a:t>
            </a:r>
            <a:br>
              <a:rPr lang="en-US" sz="2400" dirty="0">
                <a:solidFill>
                  <a:srgbClr val="FEFFFF"/>
                </a:solidFill>
              </a:rPr>
            </a:br>
            <a:endParaRPr lang="en-US" sz="2400" dirty="0">
              <a:solidFill>
                <a:srgbClr val="FEFFFF"/>
              </a:solidFill>
            </a:endParaRPr>
          </a:p>
        </p:txBody>
      </p:sp>
      <p:sp>
        <p:nvSpPr>
          <p:cNvPr id="4" name="Slide Number Placeholder 3">
            <a:extLst>
              <a:ext uri="{FF2B5EF4-FFF2-40B4-BE49-F238E27FC236}">
                <a16:creationId xmlns:a16="http://schemas.microsoft.com/office/drawing/2014/main" id="{EC20328A-68E0-B6E5-88F9-C285B4BB34AF}"/>
              </a:ext>
            </a:extLst>
          </p:cNvPr>
          <p:cNvSpPr>
            <a:spLocks noGrp="1"/>
          </p:cNvSpPr>
          <p:nvPr>
            <p:ph type="sldNum" sz="quarter" idx="12"/>
          </p:nvPr>
        </p:nvSpPr>
        <p:spPr>
          <a:xfrm>
            <a:off x="5878906" y="982516"/>
            <a:ext cx="584825" cy="365125"/>
          </a:xfrm>
        </p:spPr>
        <p:txBody>
          <a:bodyPr>
            <a:normAutofit/>
          </a:bodyPr>
          <a:lstStyle/>
          <a:p>
            <a:pPr marL="0" lvl="0" indent="0" rtl="0">
              <a:lnSpc>
                <a:spcPct val="90000"/>
              </a:lnSpc>
              <a:spcBef>
                <a:spcPts val="0"/>
              </a:spcBef>
              <a:spcAft>
                <a:spcPts val="600"/>
              </a:spcAft>
              <a:buNone/>
            </a:pPr>
            <a:fld id="{00000000-1234-1234-1234-123412341234}" type="slidenum">
              <a:rPr lang="en-US" sz="1900" smtClean="0"/>
              <a:pPr marL="0" lvl="0" indent="0" rtl="0">
                <a:lnSpc>
                  <a:spcPct val="90000"/>
                </a:lnSpc>
                <a:spcBef>
                  <a:spcPts val="0"/>
                </a:spcBef>
                <a:spcAft>
                  <a:spcPts val="600"/>
                </a:spcAft>
                <a:buNone/>
              </a:pPr>
              <a:t>9</a:t>
            </a:fld>
            <a:endParaRPr lang="en-US" sz="1900"/>
          </a:p>
        </p:txBody>
      </p:sp>
      <p:pic>
        <p:nvPicPr>
          <p:cNvPr id="6" name="Content Placeholder 5">
            <a:extLst>
              <a:ext uri="{FF2B5EF4-FFF2-40B4-BE49-F238E27FC236}">
                <a16:creationId xmlns:a16="http://schemas.microsoft.com/office/drawing/2014/main" id="{F9301712-4DBC-AECA-46BB-47B4DDC0010D}"/>
              </a:ext>
            </a:extLst>
          </p:cNvPr>
          <p:cNvPicPr>
            <a:picLocks noGrp="1" noChangeAspect="1"/>
          </p:cNvPicPr>
          <p:nvPr>
            <p:ph idx="1"/>
          </p:nvPr>
        </p:nvPicPr>
        <p:blipFill>
          <a:blip r:embed="rId3"/>
          <a:stretch>
            <a:fillRect/>
          </a:stretch>
        </p:blipFill>
        <p:spPr>
          <a:xfrm>
            <a:off x="406400" y="2624708"/>
            <a:ext cx="5564632" cy="3445892"/>
          </a:xfrm>
          <a:prstGeom prst="rect">
            <a:avLst/>
          </a:prstGeom>
          <a:solidFill>
            <a:schemeClr val="bg1">
              <a:lumMod val="95000"/>
            </a:schemeClr>
          </a:solidFill>
        </p:spPr>
      </p:pic>
      <p:pic>
        <p:nvPicPr>
          <p:cNvPr id="7" name="Picture 6">
            <a:extLst>
              <a:ext uri="{FF2B5EF4-FFF2-40B4-BE49-F238E27FC236}">
                <a16:creationId xmlns:a16="http://schemas.microsoft.com/office/drawing/2014/main" id="{D12139B8-F4A7-1589-A878-1507FAD678C6}"/>
              </a:ext>
            </a:extLst>
          </p:cNvPr>
          <p:cNvPicPr>
            <a:picLocks noChangeAspect="1"/>
          </p:cNvPicPr>
          <p:nvPr/>
        </p:nvPicPr>
        <p:blipFill>
          <a:blip r:embed="rId4"/>
          <a:stretch>
            <a:fillRect/>
          </a:stretch>
        </p:blipFill>
        <p:spPr>
          <a:xfrm>
            <a:off x="6853358" y="3426233"/>
            <a:ext cx="1641418" cy="1170432"/>
          </a:xfrm>
          <a:prstGeom prst="rect">
            <a:avLst/>
          </a:prstGeom>
        </p:spPr>
      </p:pic>
    </p:spTree>
    <p:extLst>
      <p:ext uri="{BB962C8B-B14F-4D97-AF65-F5344CB8AC3E}">
        <p14:creationId xmlns:p14="http://schemas.microsoft.com/office/powerpoint/2010/main" val="3054006142"/>
      </p:ext>
    </p:extLst>
  </p:cSld>
  <p:clrMapOvr>
    <a:masterClrMapping/>
  </p:clrMapOvr>
</p:sld>
</file>

<file path=ppt/theme/theme1.xml><?xml version="1.0" encoding="utf-8"?>
<a:theme xmlns:a="http://schemas.openxmlformats.org/drawingml/2006/main" name="Wis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2149</TotalTime>
  <Words>2498</Words>
  <Application>Microsoft Office PowerPoint</Application>
  <PresentationFormat>On-screen Show (4:3)</PresentationFormat>
  <Paragraphs>307</Paragraphs>
  <Slides>26</Slides>
  <Notes>23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5" baseType="lpstr">
      <vt:lpstr>Courier New</vt:lpstr>
      <vt:lpstr>Gill Sans</vt:lpstr>
      <vt:lpstr>Wingdings 3</vt:lpstr>
      <vt:lpstr>Century Gothic</vt:lpstr>
      <vt:lpstr>Calibri</vt:lpstr>
      <vt:lpstr>Wingdings</vt:lpstr>
      <vt:lpstr>Arial</vt:lpstr>
      <vt:lpstr>Wisp</vt:lpstr>
      <vt:lpstr>Worksheet</vt:lpstr>
      <vt:lpstr>2025-2026 BUDGET VOORHEESVILLE CSD</vt:lpstr>
      <vt:lpstr>Voorheesville CSD Vision Statement</vt:lpstr>
      <vt:lpstr>Voorheesville CSD Mission Statement</vt:lpstr>
      <vt:lpstr>Voorheesville CSD Goal Statement:  Safe &amp; Supportive Learning Environment  </vt:lpstr>
      <vt:lpstr>Voorheesville CSD Goal Statements - Financial Responsibility   </vt:lpstr>
      <vt:lpstr>Executive Budget Highlights and Budget Influences</vt:lpstr>
      <vt:lpstr>VCSD State Aid Update</vt:lpstr>
      <vt:lpstr>Property Tax Cap  (Preliminary calculation)</vt:lpstr>
      <vt:lpstr>Historical Lookback Allowable/Approved Levy Increases </vt:lpstr>
      <vt:lpstr>Voorheesville CSD Goal Statement  - Budget Development &amp; Considerations</vt:lpstr>
      <vt:lpstr>Voorheesville CSD Goal Statement  - Budget Development &amp; Considerations</vt:lpstr>
      <vt:lpstr>Voorheesville CSD Goal Statement  - Budget Development &amp; Considerations</vt:lpstr>
      <vt:lpstr>Voorheesville CSD Goal Statement  - Budget Development &amp; Considerations</vt:lpstr>
      <vt:lpstr>Voorheesville CSD Goal Statement  - Budget Development &amp; Considerations</vt:lpstr>
      <vt:lpstr>2026-27 ANTICIPATED EXPENSES</vt:lpstr>
      <vt:lpstr>Voorheesville CSD Goal Statement  - Budget Development &amp; Considerations</vt:lpstr>
      <vt:lpstr>Voorheesville CSD Goal Statement  - Budget Development &amp; Considerations</vt:lpstr>
      <vt:lpstr>Voorheesville CSD Goal Statement  - Budget Development &amp; Considerations</vt:lpstr>
      <vt:lpstr>Voorheesville CSD Goal Statement  - Budget Development &amp; Considerations</vt:lpstr>
      <vt:lpstr>Voorheesville CSD Goal Statement  - Budget Development &amp; Considerations</vt:lpstr>
      <vt:lpstr>How will the District balance the budget?</vt:lpstr>
      <vt:lpstr>Voorheesville Budget Planning for 2026 - 2027</vt:lpstr>
      <vt:lpstr>Voorheesville Budget Planning for 2026 - 2027</vt:lpstr>
      <vt:lpstr>Voorheesville Budget Planning for 2026 - 2027 Budget Calendar </vt:lpstr>
      <vt:lpstr>Voorheesville Budget Planning for 2026 - 2027 Budget Calendar (continued)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2025-2026 BUDGET VOORHEESVILLE CSD</dc:title>
  <dc:creator>cdicaprio</dc:creator>
  <cp:lastModifiedBy>Tabakian, Jessica</cp:lastModifiedBy>
  <cp:revision>40</cp:revision>
  <cp:lastPrinted>2026-03-02T18:52:52Z</cp:lastPrinted>
  <dcterms:modified xsi:type="dcterms:W3CDTF">2026-03-02T20:04:59Z</dcterms:modified>
</cp:coreProperties>
</file>