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950075" cy="9236075"/>
  <p:embeddedFontLst>
    <p:embeddedFont>
      <p:font typeface="Gill Sans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iSTwXle/B4wcfY2SHrjtFjL2m6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GillSans-bold.fntdata"/><Relationship Id="rId6" Type="http://schemas.openxmlformats.org/officeDocument/2006/relationships/slide" Target="slides/slide1.xml"/><Relationship Id="rId18" Type="http://schemas.openxmlformats.org/officeDocument/2006/relationships/font" Target="fonts/Gill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1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36910" y="1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b="0"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8" name="Google Shape;98;p13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purpose of this presentation is to provide context for some of the factors that are affecting state funding for schools for this year and the coming years.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As we know, the COVID-19 pandemic has imposed additional costs and challenges on schools. It has also placed extraordinary pressure on the state budget, of which school aid is a big part.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Based on what we know at this time, we can expect this state budget impact to extend over a period of years, affecting more than just this year.</a:t>
            </a:r>
            <a:endParaRPr/>
          </a:p>
        </p:txBody>
      </p:sp>
      <p:sp>
        <p:nvSpPr>
          <p:cNvPr id="99" name="Google Shape;99;p13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5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0" name="Google Shape;170;p35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71" name="Google Shape;171;p35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6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8" name="Google Shape;178;p36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79" name="Google Shape;179;p36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7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6" name="Google Shape;186;p37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i="1">
              <a:solidFill>
                <a:srgbClr val="FF0000"/>
              </a:solidFill>
            </a:endParaRPr>
          </a:p>
        </p:txBody>
      </p:sp>
      <p:sp>
        <p:nvSpPr>
          <p:cNvPr id="187" name="Google Shape;187;p37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7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6" name="Google Shape;106;p27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07" name="Google Shape;107;p27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8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4" name="Google Shape;114;p28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15" name="Google Shape;115;p28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9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2" name="Google Shape;122;p29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23" name="Google Shape;123;p29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0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0" name="Google Shape;130;p30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31" name="Google Shape;131;p30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1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8" name="Google Shape;138;p31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39" name="Google Shape;139;p31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2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6" name="Google Shape;146;p32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47" name="Google Shape;147;p32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3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4" name="Google Shape;154;p33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55" name="Google Shape;155;p33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4:notes"/>
          <p:cNvSpPr/>
          <p:nvPr>
            <p:ph idx="2" type="sldImg"/>
          </p:nvPr>
        </p:nvSpPr>
        <p:spPr>
          <a:xfrm>
            <a:off x="1166813" y="692150"/>
            <a:ext cx="4616450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2" name="Google Shape;162;p34:notes"/>
          <p:cNvSpPr txBox="1"/>
          <p:nvPr>
            <p:ph idx="1" type="body"/>
          </p:nvPr>
        </p:nvSpPr>
        <p:spPr>
          <a:xfrm>
            <a:off x="694380" y="4386507"/>
            <a:ext cx="5561317" cy="4156548"/>
          </a:xfrm>
          <a:prstGeom prst="rect">
            <a:avLst/>
          </a:prstGeom>
          <a:noFill/>
          <a:ln>
            <a:noFill/>
          </a:ln>
        </p:spPr>
        <p:txBody>
          <a:bodyPr anchorCtr="0" anchor="t" bIns="46225" lIns="92475" spcFirstLastPara="1" rIns="92475" wrap="square" tIns="462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/>
          </a:p>
        </p:txBody>
      </p:sp>
      <p:sp>
        <p:nvSpPr>
          <p:cNvPr id="163" name="Google Shape;163;p34:notes"/>
          <p:cNvSpPr txBox="1"/>
          <p:nvPr>
            <p:ph idx="12" type="sldNum"/>
          </p:nvPr>
        </p:nvSpPr>
        <p:spPr>
          <a:xfrm>
            <a:off x="3936910" y="8773013"/>
            <a:ext cx="3011595" cy="461489"/>
          </a:xfrm>
          <a:prstGeom prst="rect">
            <a:avLst/>
          </a:prstGeom>
          <a:noFill/>
          <a:ln>
            <a:noFill/>
          </a:ln>
        </p:spPr>
        <p:txBody>
          <a:bodyPr anchorCtr="0" anchor="b" bIns="46225" lIns="92475" spcFirstLastPara="1" rIns="92475" wrap="square" tIns="462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9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9"/>
          <p:cNvSpPr txBox="1"/>
          <p:nvPr>
            <p:ph type="ctrTitle"/>
          </p:nvPr>
        </p:nvSpPr>
        <p:spPr>
          <a:xfrm>
            <a:off x="581192" y="990600"/>
            <a:ext cx="7989752" cy="15048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9"/>
          <p:cNvSpPr txBox="1"/>
          <p:nvPr>
            <p:ph idx="1" type="subTitle"/>
          </p:nvPr>
        </p:nvSpPr>
        <p:spPr>
          <a:xfrm>
            <a:off x="581192" y="2495444"/>
            <a:ext cx="7989752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39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9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9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8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48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8"/>
          <p:cNvSpPr txBox="1"/>
          <p:nvPr>
            <p:ph idx="1" type="body"/>
          </p:nvPr>
        </p:nvSpPr>
        <p:spPr>
          <a:xfrm rot="5400000">
            <a:off x="2760671" y="48524"/>
            <a:ext cx="3630794" cy="7989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6" name="Google Shape;86;p48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48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8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9"/>
          <p:cNvSpPr/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49"/>
          <p:cNvSpPr txBox="1"/>
          <p:nvPr>
            <p:ph type="title"/>
          </p:nvPr>
        </p:nvSpPr>
        <p:spPr>
          <a:xfrm rot="5400000">
            <a:off x="4789425" y="2515700"/>
            <a:ext cx="5183073" cy="150312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49"/>
          <p:cNvSpPr txBox="1"/>
          <p:nvPr>
            <p:ph idx="1" type="body"/>
          </p:nvPr>
        </p:nvSpPr>
        <p:spPr>
          <a:xfrm rot="5400000">
            <a:off x="950760" y="306157"/>
            <a:ext cx="5183073" cy="5922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93" name="Google Shape;93;p49"/>
          <p:cNvSpPr txBox="1"/>
          <p:nvPr>
            <p:ph idx="10" type="dt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9"/>
          <p:cNvSpPr txBox="1"/>
          <p:nvPr>
            <p:ph idx="11" type="ftr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9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0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40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0"/>
          <p:cNvSpPr txBox="1"/>
          <p:nvPr>
            <p:ph idx="1" type="body"/>
          </p:nvPr>
        </p:nvSpPr>
        <p:spPr>
          <a:xfrm>
            <a:off x="581192" y="2228003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29" name="Google Shape;29;p40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0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0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1"/>
          <p:cNvSpPr/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1"/>
          <p:cNvSpPr txBox="1"/>
          <p:nvPr>
            <p:ph type="title"/>
          </p:nvPr>
        </p:nvSpPr>
        <p:spPr>
          <a:xfrm>
            <a:off x="581193" y="3036573"/>
            <a:ext cx="7989751" cy="15048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b="0" sz="3600" cap="none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1"/>
          <p:cNvSpPr txBox="1"/>
          <p:nvPr>
            <p:ph idx="1" type="body"/>
          </p:nvPr>
        </p:nvSpPr>
        <p:spPr>
          <a:xfrm>
            <a:off x="581193" y="4541417"/>
            <a:ext cx="7989751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41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1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1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2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42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2"/>
          <p:cNvSpPr txBox="1"/>
          <p:nvPr>
            <p:ph idx="1" type="body"/>
          </p:nvPr>
        </p:nvSpPr>
        <p:spPr>
          <a:xfrm>
            <a:off x="581192" y="2228002"/>
            <a:ext cx="3899527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3" name="Google Shape;43;p42"/>
          <p:cNvSpPr txBox="1"/>
          <p:nvPr>
            <p:ph idx="2" type="body"/>
          </p:nvPr>
        </p:nvSpPr>
        <p:spPr>
          <a:xfrm>
            <a:off x="4663282" y="2228003"/>
            <a:ext cx="390766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4" name="Google Shape;44;p42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2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2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3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43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3"/>
          <p:cNvSpPr txBox="1"/>
          <p:nvPr>
            <p:ph idx="1" type="body"/>
          </p:nvPr>
        </p:nvSpPr>
        <p:spPr>
          <a:xfrm>
            <a:off x="887219" y="2228003"/>
            <a:ext cx="359350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51" name="Google Shape;51;p43"/>
          <p:cNvSpPr txBox="1"/>
          <p:nvPr>
            <p:ph idx="2" type="body"/>
          </p:nvPr>
        </p:nvSpPr>
        <p:spPr>
          <a:xfrm>
            <a:off x="581192" y="2926051"/>
            <a:ext cx="3899527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2" name="Google Shape;52;p43"/>
          <p:cNvSpPr txBox="1"/>
          <p:nvPr>
            <p:ph idx="3" type="body"/>
          </p:nvPr>
        </p:nvSpPr>
        <p:spPr>
          <a:xfrm>
            <a:off x="4969308" y="2228003"/>
            <a:ext cx="3601635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53" name="Google Shape;53;p43"/>
          <p:cNvSpPr txBox="1"/>
          <p:nvPr>
            <p:ph idx="4" type="body"/>
          </p:nvPr>
        </p:nvSpPr>
        <p:spPr>
          <a:xfrm>
            <a:off x="4663282" y="2926051"/>
            <a:ext cx="3907662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4" name="Google Shape;54;p43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3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3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4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44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4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4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4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5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5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5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6"/>
          <p:cNvSpPr/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46"/>
          <p:cNvSpPr txBox="1"/>
          <p:nvPr>
            <p:ph type="title"/>
          </p:nvPr>
        </p:nvSpPr>
        <p:spPr>
          <a:xfrm>
            <a:off x="581352" y="5262296"/>
            <a:ext cx="3536625" cy="689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2000"/>
              <a:buFont typeface="Gill Sans"/>
              <a:buNone/>
              <a:defRPr b="0" sz="2000">
                <a:solidFill>
                  <a:srgbClr val="9F276A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6"/>
          <p:cNvSpPr txBox="1"/>
          <p:nvPr>
            <p:ph idx="1" type="body"/>
          </p:nvPr>
        </p:nvSpPr>
        <p:spPr>
          <a:xfrm>
            <a:off x="446399" y="601200"/>
            <a:ext cx="824040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1" name="Google Shape;71;p46"/>
          <p:cNvSpPr txBox="1"/>
          <p:nvPr>
            <p:ph idx="2" type="body"/>
          </p:nvPr>
        </p:nvSpPr>
        <p:spPr>
          <a:xfrm>
            <a:off x="4305617" y="5262295"/>
            <a:ext cx="4265327" cy="689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2" name="Google Shape;72;p46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6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6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  <a:defRPr b="0" i="0" sz="900" u="none" cap="none" strike="noStrik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7"/>
          <p:cNvSpPr txBox="1"/>
          <p:nvPr>
            <p:ph type="title"/>
          </p:nvPr>
        </p:nvSpPr>
        <p:spPr>
          <a:xfrm>
            <a:off x="581192" y="4693389"/>
            <a:ext cx="7989752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b="0" sz="2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7"/>
          <p:cNvSpPr/>
          <p:nvPr>
            <p:ph idx="2" type="pic"/>
          </p:nvPr>
        </p:nvSpPr>
        <p:spPr>
          <a:xfrm>
            <a:off x="448093" y="599725"/>
            <a:ext cx="8238706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47"/>
          <p:cNvSpPr txBox="1"/>
          <p:nvPr>
            <p:ph idx="1" type="body"/>
          </p:nvPr>
        </p:nvSpPr>
        <p:spPr>
          <a:xfrm>
            <a:off x="581192" y="5260126"/>
            <a:ext cx="7989752" cy="598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9" name="Google Shape;79;p47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7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7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8"/>
          <p:cNvSpPr txBox="1"/>
          <p:nvPr>
            <p:ph idx="1" type="body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" name="Google Shape;12;p38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" name="Google Shape;13;p38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38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3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8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8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type="ctrTitle"/>
          </p:nvPr>
        </p:nvSpPr>
        <p:spPr>
          <a:xfrm>
            <a:off x="581192" y="990600"/>
            <a:ext cx="7989752" cy="1504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Gill Sans"/>
              <a:buNone/>
            </a:pPr>
            <a:r>
              <a:rPr lang="en-US" sz="5400"/>
              <a:t>2024-25 BUDGET</a:t>
            </a:r>
            <a:br>
              <a:rPr lang="en-US" sz="5400"/>
            </a:br>
            <a:r>
              <a:rPr lang="en-US" sz="5400"/>
              <a:t>VOORHEESVILLE CSD</a:t>
            </a:r>
            <a:endParaRPr/>
          </a:p>
        </p:txBody>
      </p:sp>
      <p:sp>
        <p:nvSpPr>
          <p:cNvPr id="102" name="Google Shape;102;p13"/>
          <p:cNvSpPr txBox="1"/>
          <p:nvPr>
            <p:ph idx="1" type="subTitle"/>
          </p:nvPr>
        </p:nvSpPr>
        <p:spPr>
          <a:xfrm>
            <a:off x="990600" y="3886200"/>
            <a:ext cx="70866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None/>
            </a:pPr>
            <a:r>
              <a:rPr lang="en-US" sz="3300">
                <a:solidFill>
                  <a:srgbClr val="F1C232"/>
                </a:solidFill>
              </a:rPr>
              <a:t>APRIL</a:t>
            </a:r>
            <a:r>
              <a:rPr lang="en-US" sz="3300">
                <a:solidFill>
                  <a:srgbClr val="F1C232"/>
                </a:solidFill>
              </a:rPr>
              <a:t> 9, 2024 PRESENTATION OF    2024-25 BUDGET</a:t>
            </a:r>
            <a:endParaRPr sz="3300">
              <a:solidFill>
                <a:srgbClr val="F1C232"/>
              </a:solidFill>
            </a:endParaRPr>
          </a:p>
        </p:txBody>
      </p:sp>
      <p:sp>
        <p:nvSpPr>
          <p:cNvPr id="103" name="Google Shape;103;p13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FUTURE AID ESTIMATES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74" name="Google Shape;174;p35"/>
          <p:cNvSpPr txBox="1"/>
          <p:nvPr>
            <p:ph idx="1" type="body"/>
          </p:nvPr>
        </p:nvSpPr>
        <p:spPr>
          <a:xfrm>
            <a:off x="581192" y="2228003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/>
              <a:t>Tax cap provides a strong disincentive to reducing taxes by reducing the base from which your next tax cap is calculated.</a:t>
            </a:r>
            <a:endParaRPr sz="20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/>
              <a:t>Full Foundation Aid has only been achieved sixteen(16) years after it was proposed for a 4-year phase-in and State Budget Gap Elimination Adjustments shortly after the start of Foundation Aid created a huge set back.</a:t>
            </a:r>
            <a:endParaRPr sz="20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/>
              <a:t>There is no guarantee of any increase in future years. 2023-24 estimates for districts at full foundation aid included only a 3% hold harmless estimate. This would be a reduction for any district with a calculated foundation aid lower than current under the executive budget proposal from Governor Hochul.</a:t>
            </a:r>
            <a:endParaRPr sz="2000"/>
          </a:p>
          <a:p>
            <a:pPr indent="-3060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2000">
                <a:solidFill>
                  <a:srgbClr val="6D1B49"/>
                </a:solidFill>
              </a:rPr>
              <a:t>We are committed to only levying the required property taxes to meet our requirements</a:t>
            </a:r>
            <a:r>
              <a:rPr lang="en-US" sz="2200">
                <a:solidFill>
                  <a:srgbClr val="6D1B49"/>
                </a:solidFill>
              </a:rPr>
              <a:t>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800"/>
          </a:p>
        </p:txBody>
      </p:sp>
      <p:sp>
        <p:nvSpPr>
          <p:cNvPr id="175" name="Google Shape;175;p35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6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SUMMARY OF DRAFT BUDGET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82" name="Google Shape;182;p36"/>
          <p:cNvSpPr txBox="1"/>
          <p:nvPr>
            <p:ph idx="1" type="body"/>
          </p:nvPr>
        </p:nvSpPr>
        <p:spPr>
          <a:xfrm>
            <a:off x="581192" y="2143735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60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2400"/>
              <a:t>Projected Total Expenses of </a:t>
            </a:r>
            <a:r>
              <a:rPr lang="en-US" sz="2400">
                <a:solidFill>
                  <a:srgbClr val="6D1B49"/>
                </a:solidFill>
              </a:rPr>
              <a:t>$34,482,366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2400"/>
              <a:t>Projected Total Revenues of </a:t>
            </a:r>
            <a:r>
              <a:rPr lang="en-US" sz="2400">
                <a:solidFill>
                  <a:srgbClr val="6D1B49"/>
                </a:solidFill>
              </a:rPr>
              <a:t>$34,482,366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2400"/>
              <a:t>Projected Revenue assumes tax cap limit increase of </a:t>
            </a:r>
            <a:r>
              <a:rPr lang="en-US" sz="2400">
                <a:solidFill>
                  <a:srgbClr val="6D1B49"/>
                </a:solidFill>
              </a:rPr>
              <a:t>$758,104</a:t>
            </a:r>
            <a:r>
              <a:rPr lang="en-US" sz="2400"/>
              <a:t>, no change from current projected 2024-25 state aid from Governor’s budget proposal, $3 Million transfer from capital reserves to H fund and allocated fund balance of </a:t>
            </a:r>
            <a:r>
              <a:rPr lang="en-US" sz="2400">
                <a:solidFill>
                  <a:srgbClr val="6D1B49"/>
                </a:solidFill>
              </a:rPr>
              <a:t>$862,059</a:t>
            </a:r>
            <a:r>
              <a:rPr lang="en-US" sz="2400">
                <a:solidFill>
                  <a:schemeClr val="dk1"/>
                </a:solidFill>
              </a:rPr>
              <a:t>.</a:t>
            </a:r>
            <a:endParaRPr sz="2400"/>
          </a:p>
          <a:p>
            <a:pPr indent="-306000" lvl="0" marL="306000" rtl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208"/>
              <a:buFont typeface="Courier New"/>
              <a:buChar char="o"/>
            </a:pPr>
            <a:r>
              <a:rPr lang="en-US" sz="2400"/>
              <a:t>Projected Gap of </a:t>
            </a:r>
            <a:r>
              <a:rPr lang="en-US" sz="2400">
                <a:solidFill>
                  <a:srgbClr val="6D1B49"/>
                </a:solidFill>
              </a:rPr>
              <a:t>$0. </a:t>
            </a:r>
            <a:endParaRPr sz="2800"/>
          </a:p>
        </p:txBody>
      </p:sp>
      <p:sp>
        <p:nvSpPr>
          <p:cNvPr id="183" name="Google Shape;183;p36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7"/>
          <p:cNvSpPr txBox="1"/>
          <p:nvPr/>
        </p:nvSpPr>
        <p:spPr>
          <a:xfrm>
            <a:off x="0" y="3220015"/>
            <a:ext cx="79248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37"/>
          <p:cNvSpPr txBox="1"/>
          <p:nvPr/>
        </p:nvSpPr>
        <p:spPr>
          <a:xfrm>
            <a:off x="609600" y="921340"/>
            <a:ext cx="8229600" cy="1502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rgbClr val="F1C232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  <a:endParaRPr b="1" i="0" sz="5400" u="none" cap="none" strike="noStrike">
              <a:solidFill>
                <a:srgbClr val="F1C23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rgbClr val="F1C232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b="1" i="0" sz="4000" u="none" cap="none" strike="noStrike">
              <a:solidFill>
                <a:srgbClr val="F1C23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1" name="Google Shape;191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96375" y="2945150"/>
            <a:ext cx="4529925" cy="2903075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37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7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GOALS IN CREATION ON 2024-25 BUDGET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10" name="Google Shape;110;p27"/>
          <p:cNvSpPr txBox="1"/>
          <p:nvPr>
            <p:ph idx="1" type="body"/>
          </p:nvPr>
        </p:nvSpPr>
        <p:spPr>
          <a:xfrm>
            <a:off x="581192" y="1881775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60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400"/>
              <a:t>Provide as many sustainable opportunities as possible for students.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400"/>
              <a:t>Adjust to enrollment trends and realities.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400"/>
              <a:t>Limit the impact on local taxpayers to only what is needed.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400"/>
              <a:t>Fiscally sound budget where total revenue in equals estimated total expenses out without using fund reserves/fund balances (“normal year”= 97.5% of expense budget spent,  allocated fund balance is the buffer if it is a tougher year).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76"/>
              <a:buNone/>
            </a:pPr>
            <a:r>
              <a:t/>
            </a:r>
            <a:endParaRPr sz="2800"/>
          </a:p>
          <a:p>
            <a:pPr indent="-142424" lvl="0" marL="30600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576"/>
              <a:buNone/>
            </a:pPr>
            <a:r>
              <a:t/>
            </a:r>
            <a:endParaRPr sz="2800"/>
          </a:p>
        </p:txBody>
      </p:sp>
      <p:sp>
        <p:nvSpPr>
          <p:cNvPr id="111" name="Google Shape;111;p27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8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2024-25 BUDGET PROCESS DATES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18" name="Google Shape;118;p28"/>
          <p:cNvSpPr txBox="1"/>
          <p:nvPr>
            <p:ph idx="1" type="body"/>
          </p:nvPr>
        </p:nvSpPr>
        <p:spPr>
          <a:xfrm>
            <a:off x="581192" y="1881775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79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ourier New"/>
              <a:buChar char="o"/>
            </a:pPr>
            <a:r>
              <a:rPr lang="en-US" sz="2200">
                <a:solidFill>
                  <a:srgbClr val="3D3D3D"/>
                </a:solidFill>
              </a:rPr>
              <a:t>April 9- Expected adoption of budget and property tax report card by Board of Education</a:t>
            </a:r>
            <a:endParaRPr sz="2200"/>
          </a:p>
          <a:p>
            <a:pPr indent="-2679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ourier New"/>
              <a:buChar char="o"/>
            </a:pPr>
            <a:r>
              <a:rPr lang="en-US" sz="2200">
                <a:solidFill>
                  <a:srgbClr val="3D3D3D"/>
                </a:solidFill>
              </a:rPr>
              <a:t>April 22- Deadline for Board of Education petitions</a:t>
            </a:r>
            <a:endParaRPr sz="2200"/>
          </a:p>
          <a:p>
            <a:pPr indent="-2679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ourier New"/>
              <a:buChar char="o"/>
            </a:pPr>
            <a:r>
              <a:rPr lang="en-US" sz="2200">
                <a:solidFill>
                  <a:srgbClr val="3D3D3D"/>
                </a:solidFill>
              </a:rPr>
              <a:t>April 23- Early Mail/Absentee Ballots made available to requestors</a:t>
            </a:r>
            <a:endParaRPr sz="2200"/>
          </a:p>
          <a:p>
            <a:pPr indent="-2679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ourier New"/>
              <a:buChar char="o"/>
            </a:pPr>
            <a:r>
              <a:rPr lang="en-US" sz="2200">
                <a:solidFill>
                  <a:srgbClr val="3D3D3D"/>
                </a:solidFill>
              </a:rPr>
              <a:t>April 26- Deadline for Board approval of proposed budget</a:t>
            </a:r>
            <a:endParaRPr sz="2200"/>
          </a:p>
          <a:p>
            <a:pPr indent="-2679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ourier New"/>
              <a:buChar char="o"/>
            </a:pPr>
            <a:r>
              <a:rPr lang="en-US" sz="2200">
                <a:solidFill>
                  <a:srgbClr val="3D3D3D"/>
                </a:solidFill>
              </a:rPr>
              <a:t>May 13 – District holds budget hearing</a:t>
            </a:r>
            <a:endParaRPr sz="2200"/>
          </a:p>
          <a:p>
            <a:pPr indent="-267900" lvl="0" marL="3060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ourier New"/>
              <a:buChar char="o"/>
            </a:pPr>
            <a:r>
              <a:rPr lang="en-US" sz="2200">
                <a:solidFill>
                  <a:srgbClr val="3D3D3D"/>
                </a:solidFill>
              </a:rPr>
              <a:t>May 21 – Annual School Budget Vote and Board of Education election</a:t>
            </a:r>
            <a:endParaRPr sz="2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76"/>
              <a:buNone/>
            </a:pPr>
            <a:r>
              <a:t/>
            </a:r>
            <a:endParaRPr sz="2800"/>
          </a:p>
          <a:p>
            <a:pPr indent="-142424" lvl="0" marL="30600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576"/>
              <a:buNone/>
            </a:pPr>
            <a:r>
              <a:t/>
            </a:r>
            <a:endParaRPr sz="2800"/>
          </a:p>
        </p:txBody>
      </p:sp>
      <p:sp>
        <p:nvSpPr>
          <p:cNvPr id="119" name="Google Shape;119;p28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9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HIGHLIGHTS OF DRAFT BUDGET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26" name="Google Shape;126;p29"/>
          <p:cNvSpPr txBox="1"/>
          <p:nvPr>
            <p:ph idx="1" type="body"/>
          </p:nvPr>
        </p:nvSpPr>
        <p:spPr>
          <a:xfrm>
            <a:off x="581192" y="1881775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60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32"/>
              <a:buFont typeface="Courier New"/>
              <a:buChar char="o"/>
            </a:pPr>
            <a:r>
              <a:rPr lang="en-US" sz="2100"/>
              <a:t>Maintains funds for needed maintenance projects at all buildings ($200,000, including internal camera systems upgrade at MS/HS and other deferred maintenance items) and a $100,000 Capital Outlay project tentatively focused on the HS/MS Campus.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32"/>
              <a:buFont typeface="Courier New"/>
              <a:buChar char="o"/>
            </a:pPr>
            <a:r>
              <a:rPr lang="en-US" sz="2100"/>
              <a:t>Continuation of funds for professional development for new reading program at Elementary School for program to make it more effective($25,000).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32"/>
              <a:buFont typeface="Courier New"/>
              <a:buChar char="o"/>
            </a:pPr>
            <a:r>
              <a:rPr lang="en-US" sz="2100"/>
              <a:t>Potential staffing increase to address noted area of concern and growth of the district population (details on next slide).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32"/>
              <a:buFont typeface="Courier New"/>
              <a:buChar char="o"/>
            </a:pPr>
            <a:r>
              <a:rPr lang="en-US" sz="2100"/>
              <a:t>Increases equipment expenditures for music, maintenance and operations, and athletics to maintain/improve progress.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32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76"/>
              <a:buNone/>
            </a:pPr>
            <a:r>
              <a:t/>
            </a:r>
            <a:endParaRPr sz="2800"/>
          </a:p>
          <a:p>
            <a:pPr indent="-142424" lvl="0" marL="30600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576"/>
              <a:buNone/>
            </a:pPr>
            <a:r>
              <a:t/>
            </a:r>
            <a:endParaRPr sz="2800"/>
          </a:p>
        </p:txBody>
      </p:sp>
      <p:sp>
        <p:nvSpPr>
          <p:cNvPr id="127" name="Google Shape;127;p29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0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STAFFING CHANGES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34" name="Google Shape;134;p30"/>
          <p:cNvSpPr txBox="1"/>
          <p:nvPr>
            <p:ph idx="1" type="body"/>
          </p:nvPr>
        </p:nvSpPr>
        <p:spPr>
          <a:xfrm>
            <a:off x="581192" y="2228003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60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24"/>
              <a:buFont typeface="Courier New"/>
              <a:buChar char="o"/>
            </a:pPr>
            <a:r>
              <a:rPr lang="en-US" sz="2200"/>
              <a:t>Maintains all currently funded positions.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24"/>
              <a:buFont typeface="Courier New"/>
              <a:buChar char="o"/>
            </a:pPr>
            <a:r>
              <a:rPr lang="en-US" sz="2200"/>
              <a:t>Adds 3</a:t>
            </a:r>
            <a:r>
              <a:rPr baseline="30000" lang="en-US" sz="2200"/>
              <a:t>rd</a:t>
            </a:r>
            <a:r>
              <a:rPr lang="en-US" sz="2200"/>
              <a:t> day of service per week for BOCES Communication.</a:t>
            </a:r>
            <a:endParaRPr sz="2200"/>
          </a:p>
          <a:p>
            <a:pPr indent="-329368" lvl="1" marL="630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24"/>
              <a:buFont typeface="Courier New"/>
              <a:buChar char="◼"/>
            </a:pPr>
            <a:r>
              <a:rPr lang="en-US" sz="2200"/>
              <a:t>Staffing impact- pilot physical/instructional environment program. Furniture replacement program that includes PD and direct connection to curriculum/Instruction.  ( Scope of project will be dependent on final state budget).</a:t>
            </a:r>
            <a:endParaRPr sz="2200"/>
          </a:p>
          <a:p>
            <a:pPr indent="-306000" lvl="0" marL="30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24"/>
              <a:buFont typeface="Courier New"/>
              <a:buChar char="o"/>
            </a:pPr>
            <a:r>
              <a:rPr lang="en-US" sz="2200"/>
              <a:t>SRO Discussion potential SRO.</a:t>
            </a:r>
            <a:endParaRPr sz="2200"/>
          </a:p>
          <a:p>
            <a:pPr indent="-306000" lvl="0" marL="30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24"/>
              <a:buFont typeface="Courier New"/>
              <a:buChar char="o"/>
            </a:pPr>
            <a:r>
              <a:rPr lang="en-US" sz="2200"/>
              <a:t>Recommendation for consideration in lieu of SRO.</a:t>
            </a:r>
            <a:endParaRPr sz="2200"/>
          </a:p>
          <a:p>
            <a:pPr indent="-340544" lvl="1" marL="630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◼"/>
            </a:pPr>
            <a:r>
              <a:rPr lang="en-US" sz="2200"/>
              <a:t>Part-time AIS Math at the elementary level </a:t>
            </a:r>
            <a:endParaRPr sz="2200"/>
          </a:p>
          <a:p>
            <a:pPr indent="-340544" lvl="1" marL="630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◼"/>
            </a:pPr>
            <a:r>
              <a:rPr lang="en-US" sz="2200"/>
              <a:t>Security/Hall monitor for secondary campus</a:t>
            </a:r>
            <a:endParaRPr sz="22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76"/>
              <a:buNone/>
            </a:pPr>
            <a:r>
              <a:t/>
            </a:r>
            <a:endParaRPr sz="2800"/>
          </a:p>
          <a:p>
            <a:pPr indent="-142424" lvl="0" marL="30600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576"/>
              <a:buNone/>
            </a:pPr>
            <a:r>
              <a:t/>
            </a:r>
            <a:endParaRPr sz="2800"/>
          </a:p>
        </p:txBody>
      </p:sp>
      <p:sp>
        <p:nvSpPr>
          <p:cNvPr id="135" name="Google Shape;135;p30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1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POTENTIAL VEHICLE PROPOSITION(S) FOR MAY 21ST VOTE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42" name="Google Shape;142;p31"/>
          <p:cNvSpPr txBox="1"/>
          <p:nvPr>
            <p:ph idx="1" type="body"/>
          </p:nvPr>
        </p:nvSpPr>
        <p:spPr>
          <a:xfrm>
            <a:off x="581192" y="1881775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60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16"/>
              <a:buFont typeface="Courier New"/>
              <a:buChar char="o"/>
            </a:pPr>
            <a:r>
              <a:rPr lang="en-US" sz="2300"/>
              <a:t>2 Large 72-Passenger Diesel School Buses- State Contract $350,000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116"/>
              <a:buFont typeface="Courier New"/>
              <a:buChar char="o"/>
            </a:pPr>
            <a:r>
              <a:rPr lang="en-US" sz="2300"/>
              <a:t>Diesel Buses aided over 5 years at Transportation Aid Ratio(66%)</a:t>
            </a:r>
            <a:endParaRPr/>
          </a:p>
          <a:p>
            <a:pPr indent="-306000" lvl="0" marL="30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116"/>
              <a:buFont typeface="Courier New"/>
              <a:buChar char="o"/>
            </a:pPr>
            <a:r>
              <a:rPr lang="en-US" sz="2300"/>
              <a:t>Due to the compressed timeframe, we will not be pursuing electric buses this year.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76"/>
              <a:buNone/>
            </a:pPr>
            <a:r>
              <a:t/>
            </a:r>
            <a:endParaRPr sz="2800"/>
          </a:p>
          <a:p>
            <a:pPr indent="-142424" lvl="0" marL="30600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576"/>
              <a:buNone/>
            </a:pPr>
            <a:r>
              <a:t/>
            </a:r>
            <a:endParaRPr sz="2800"/>
          </a:p>
        </p:txBody>
      </p:sp>
      <p:sp>
        <p:nvSpPr>
          <p:cNvPr id="143" name="Google Shape;143;p31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TAX CAP- INFORMATION ESTIMATED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50" name="Google Shape;150;p32"/>
          <p:cNvSpPr txBox="1"/>
          <p:nvPr>
            <p:ph idx="1" type="body"/>
          </p:nvPr>
        </p:nvSpPr>
        <p:spPr>
          <a:xfrm>
            <a:off x="461268" y="1469983"/>
            <a:ext cx="8229600" cy="46687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5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/>
              <a:t>Start with 2023-24 Tax Levy of $20,242,009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0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/>
              <a:t>Apply Tax Base Growth Factor of 1.0125, subtract Capital Levy Exclusion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000"/>
              <a:t>from 2023-24 of $126,908, apply CPI Factor of 1.02 to arrive at Tax Levy Limit (before exclusions) of $20,775,488. This is an allowed increase of $533,479 or 2.63%. 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0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/>
              <a:t>One exclusion is Capital Levy Exclusion (including BOCES Capital) which is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000"/>
              <a:t>the difference between capital and bus purchase expenses and the revenue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000"/>
              <a:t>from Building Aid, BOCES Aid, and Transportation Aid for those expenses.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000"/>
              <a:t>Amount is estimated at $203,714 for 2024-25. There is also an exclusion for the ERS rate going up by more than 2% which is $20,911. Adding these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000"/>
              <a:t>will make the total tax levy limit $21,000,113 or 3.75% increase. This is the amount that has been put in the draft budget.</a:t>
            </a:r>
            <a:endParaRPr sz="2000"/>
          </a:p>
        </p:txBody>
      </p:sp>
      <p:sp>
        <p:nvSpPr>
          <p:cNvPr id="151" name="Google Shape;151;p32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3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ESTIMATED REVENUE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58" name="Google Shape;158;p33"/>
          <p:cNvSpPr txBox="1"/>
          <p:nvPr>
            <p:ph idx="1" type="body"/>
          </p:nvPr>
        </p:nvSpPr>
        <p:spPr>
          <a:xfrm>
            <a:off x="581192" y="2228003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/>
              <a:t>2024-25 Estimated State Aid- $9,005,694 (Exec Budget)</a:t>
            </a:r>
            <a:endParaRPr sz="20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rgbClr val="6D1B49"/>
                </a:solidFill>
              </a:rPr>
              <a:t>2024-25 Tax Cap Maximum(3.75% increase)- $21,000,113</a:t>
            </a:r>
            <a:endParaRPr sz="20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/>
              <a:t>2024-25 Estimated Other Revenue- $614,500</a:t>
            </a:r>
            <a:endParaRPr sz="20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rgbClr val="6D1B49"/>
                </a:solidFill>
              </a:rPr>
              <a:t>2024-25 Estimated Allocated Fund Balance- $862,059</a:t>
            </a:r>
            <a:endParaRPr sz="20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rgbClr val="6D1B49"/>
                </a:solidFill>
              </a:rPr>
              <a:t>2024-25 Use of Capital Reserve- $3,000,000</a:t>
            </a:r>
            <a:endParaRPr sz="2000"/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rgbClr val="6D1B49"/>
                </a:solidFill>
              </a:rPr>
              <a:t>2024-25 Estimated Total Revenue- $34,482,366</a:t>
            </a:r>
            <a:endParaRPr sz="2000"/>
          </a:p>
          <a:p>
            <a:pPr indent="-102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None/>
            </a:pPr>
            <a:r>
              <a:t/>
            </a:r>
            <a:endParaRPr sz="2000">
              <a:solidFill>
                <a:srgbClr val="6D1B49"/>
              </a:solidFill>
            </a:endParaRPr>
          </a:p>
          <a:p>
            <a:pPr indent="-2298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rgbClr val="6D1B49"/>
                </a:solidFill>
              </a:rPr>
              <a:t>Use of Capital Reserves is a one-time item authorized by the voter approval of the $25.2 Million Capital Project in December 2022. Increase without this is 4.66%.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800"/>
          </a:p>
        </p:txBody>
      </p:sp>
      <p:sp>
        <p:nvSpPr>
          <p:cNvPr id="159" name="Google Shape;159;p33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4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Gill Sans"/>
              <a:buNone/>
            </a:pPr>
            <a:r>
              <a:rPr lang="en-US">
                <a:solidFill>
                  <a:srgbClr val="F1C232"/>
                </a:solidFill>
              </a:rPr>
              <a:t>FOUNDATION AID HISTORY</a:t>
            </a:r>
            <a:endParaRPr>
              <a:solidFill>
                <a:srgbClr val="F1C232"/>
              </a:solidFill>
            </a:endParaRPr>
          </a:p>
        </p:txBody>
      </p:sp>
      <p:sp>
        <p:nvSpPr>
          <p:cNvPr id="166" name="Google Shape;166;p34"/>
          <p:cNvSpPr txBox="1"/>
          <p:nvPr>
            <p:ph idx="1" type="body"/>
          </p:nvPr>
        </p:nvSpPr>
        <p:spPr>
          <a:xfrm>
            <a:off x="581192" y="2228003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2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sz="2400"/>
              <a:t>2007-08 Foundation Aid: $3,240,107</a:t>
            </a:r>
            <a:endParaRPr sz="2400"/>
          </a:p>
          <a:p>
            <a:pPr indent="-2552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sz="2400">
                <a:solidFill>
                  <a:srgbClr val="6D1B49"/>
                </a:solidFill>
              </a:rPr>
              <a:t>2012-13 Foundation Aid: $3,357,333 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400">
                <a:solidFill>
                  <a:srgbClr val="6D1B49"/>
                </a:solidFill>
              </a:rPr>
              <a:t> 		Avg Increase per year (07-08 to 12-13): 0.72%</a:t>
            </a:r>
            <a:endParaRPr sz="2400"/>
          </a:p>
          <a:p>
            <a:pPr indent="-2552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sz="2400"/>
              <a:t>2017-18 Foundation Aid: $3,501,986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400"/>
              <a:t>		Avg Increase per year (12-13 to 17-18): 0.86%</a:t>
            </a:r>
            <a:endParaRPr sz="2400"/>
          </a:p>
          <a:p>
            <a:pPr indent="-2552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sz="2400"/>
              <a:t>2021-22 Foundation Aid: $3,762,162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400"/>
              <a:t>		Avg Increase per year (17-18 to 21-22): 1.86%</a:t>
            </a:r>
            <a:endParaRPr sz="2400"/>
          </a:p>
          <a:p>
            <a:pPr indent="-2552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sz="2400">
                <a:solidFill>
                  <a:srgbClr val="6D1B49"/>
                </a:solidFill>
              </a:rPr>
              <a:t>2022-23 Foundation Aid: $4,362,165- Increase of 15.9%</a:t>
            </a:r>
            <a:endParaRPr sz="2400"/>
          </a:p>
          <a:p>
            <a:pPr indent="-2552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sz="2400">
                <a:solidFill>
                  <a:srgbClr val="6D1B49"/>
                </a:solidFill>
              </a:rPr>
              <a:t>2023-24 Foundation Aid: $5,723,323- Increase of 31.0%</a:t>
            </a:r>
            <a:endParaRPr sz="2400"/>
          </a:p>
          <a:p>
            <a:pPr indent="-255200" lvl="0" marL="30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</a:pPr>
            <a:r>
              <a:rPr lang="en-US" sz="2400">
                <a:solidFill>
                  <a:srgbClr val="6D1B49"/>
                </a:solidFill>
              </a:rPr>
              <a:t>2024-25 Foundation Aid: $5,808,143- Increase of 1.48%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400">
              <a:solidFill>
                <a:srgbClr val="6D1B4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800"/>
          </a:p>
        </p:txBody>
      </p:sp>
      <p:sp>
        <p:nvSpPr>
          <p:cNvPr id="167" name="Google Shape;167;p34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vidend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Stephanie Price</dc:creator>
</cp:coreProperties>
</file>