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1"/>
  </p:notesMasterIdLst>
  <p:sldIdLst>
    <p:sldId id="268" r:id="rId2"/>
    <p:sldId id="280" r:id="rId3"/>
    <p:sldId id="275" r:id="rId4"/>
    <p:sldId id="274" r:id="rId5"/>
    <p:sldId id="282" r:id="rId6"/>
    <p:sldId id="272" r:id="rId7"/>
    <p:sldId id="284" r:id="rId8"/>
    <p:sldId id="278" r:id="rId9"/>
    <p:sldId id="281" r:id="rId10"/>
  </p:sldIdLst>
  <p:sldSz cx="9144000" cy="6858000" type="screen4x3"/>
  <p:notesSz cx="7315200" cy="9601200"/>
  <p:embeddedFontLst>
    <p:embeddedFont>
      <p:font typeface="Calibri" panose="020F0502020204030204" pitchFamily="34" charset="0"/>
      <p:regular r:id="rId12"/>
      <p:bold r:id="rId13"/>
      <p:italic r:id="rId14"/>
      <p:boldItalic r:id="rId15"/>
    </p:embeddedFont>
    <p:embeddedFont>
      <p:font typeface="Gill Sans MT" panose="020B0502020104020203" pitchFamily="34" charset="0"/>
      <p:regular r:id="rId16"/>
      <p:bold r:id="rId17"/>
      <p:italic r:id="rId18"/>
      <p:boldItalic r:id="rId19"/>
    </p:embeddedFont>
    <p:embeddedFont>
      <p:font typeface="Wingdings 2" panose="05020102010507070707" pitchFamily="18" charset="2"/>
      <p:regular r:id="rId2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iKDj+etK4MABG0B8riujt+YSZam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86" autoAdjust="0"/>
  </p:normalViewPr>
  <p:slideViewPr>
    <p:cSldViewPr snapToGrid="0">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2"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3169810" cy="479733"/>
          </a:xfrm>
          <a:prstGeom prst="rect">
            <a:avLst/>
          </a:prstGeom>
          <a:noFill/>
          <a:ln>
            <a:noFill/>
          </a:ln>
        </p:spPr>
        <p:txBody>
          <a:bodyPr spcFirstLastPara="1" wrap="square" lIns="96650" tIns="48312" rIns="96650" bIns="48312"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737" y="0"/>
            <a:ext cx="3169810" cy="479733"/>
          </a:xfrm>
          <a:prstGeom prst="rect">
            <a:avLst/>
          </a:prstGeom>
          <a:noFill/>
          <a:ln>
            <a:noFill/>
          </a:ln>
        </p:spPr>
        <p:txBody>
          <a:bodyPr spcFirstLastPara="1" wrap="square" lIns="96650" tIns="48312" rIns="96650" bIns="48312"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119831"/>
            <a:ext cx="3169810" cy="479733"/>
          </a:xfrm>
          <a:prstGeom prst="rect">
            <a:avLst/>
          </a:prstGeom>
          <a:noFill/>
          <a:ln>
            <a:noFill/>
          </a:ln>
        </p:spPr>
        <p:txBody>
          <a:bodyPr spcFirstLastPara="1" wrap="square" lIns="96650" tIns="48312" rIns="96650" bIns="48312"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smtClean="0">
                <a:solidFill>
                  <a:schemeClr val="dk1"/>
                </a:solidFill>
                <a:latin typeface="Calibri"/>
                <a:ea typeface="Calibri"/>
                <a:cs typeface="Calibri"/>
                <a:sym typeface="Calibri"/>
              </a:rPr>
              <a:pPr algn="r">
                <a:buSzPts val="1200"/>
              </a:pPr>
              <a:t>‹#›</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880962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r>
              <a:rPr lang="en-US"/>
              <a:t>The purpose of this presentation is to provide context for some of the factors that are affecting state funding for schools for this year and the coming years. </a:t>
            </a:r>
            <a:endParaRPr/>
          </a:p>
          <a:p>
            <a:pPr marL="0" indent="0">
              <a:spcBef>
                <a:spcPts val="0"/>
              </a:spcBef>
            </a:pPr>
            <a:endParaRPr/>
          </a:p>
          <a:p>
            <a:pPr marL="0" indent="0">
              <a:spcBef>
                <a:spcPts val="0"/>
              </a:spcBef>
            </a:pPr>
            <a:r>
              <a:rPr lang="en-US"/>
              <a:t>As we know, the COVID-19 pandemic has imposed additional costs and challenges on schools. It has also placed extraordinary pressure on the state budget, of which school aid is a big part. </a:t>
            </a:r>
            <a:endParaRPr/>
          </a:p>
          <a:p>
            <a:pPr marL="0" indent="0">
              <a:spcBef>
                <a:spcPts val="0"/>
              </a:spcBef>
            </a:pPr>
            <a:endParaRPr/>
          </a:p>
          <a:p>
            <a:pPr marL="0" indent="0">
              <a:spcBef>
                <a:spcPts val="0"/>
              </a:spcBef>
            </a:pPr>
            <a:r>
              <a:rPr lang="en-US"/>
              <a:t>Based on what we know at this time, we can expect this state budget impact to extend over a period of years, affecting more than just this year.</a:t>
            </a:r>
            <a:endParaRPr/>
          </a:p>
        </p:txBody>
      </p:sp>
      <p:sp>
        <p:nvSpPr>
          <p:cNvPr id="87" name="Google Shape;87;p1: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2691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3: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0" name="Google Shape;180;p13: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i="1"/>
          </a:p>
        </p:txBody>
      </p:sp>
      <p:sp>
        <p:nvSpPr>
          <p:cNvPr id="181" name="Google Shape;181;p13: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84783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7835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4</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65510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91325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6</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42476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7</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1504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3" name="Google Shape;173;p12: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b="0"/>
          </a:p>
        </p:txBody>
      </p:sp>
      <p:sp>
        <p:nvSpPr>
          <p:cNvPr id="174" name="Google Shape;174;p12: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8</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52614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4: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7" name="Google Shape;187;p14:notes"/>
          <p:cNvSpPr txBox="1">
            <a:spLocks noGrp="1"/>
          </p:cNvSpPr>
          <p:nvPr>
            <p:ph type="body" idx="1"/>
          </p:nvPr>
        </p:nvSpPr>
        <p:spPr>
          <a:xfrm>
            <a:off x="730859" y="4559916"/>
            <a:ext cx="5853483" cy="4320867"/>
          </a:xfrm>
          <a:prstGeom prst="rect">
            <a:avLst/>
          </a:prstGeom>
          <a:noFill/>
          <a:ln>
            <a:noFill/>
          </a:ln>
        </p:spPr>
        <p:txBody>
          <a:bodyPr spcFirstLastPara="1" wrap="square" lIns="96650" tIns="48312" rIns="96650" bIns="48312" anchor="t" anchorCtr="0">
            <a:noAutofit/>
          </a:bodyPr>
          <a:lstStyle/>
          <a:p>
            <a:pPr marL="0" indent="0">
              <a:spcBef>
                <a:spcPts val="0"/>
              </a:spcBef>
            </a:pPr>
            <a:endParaRPr i="1">
              <a:solidFill>
                <a:srgbClr val="FF0000"/>
              </a:solidFill>
            </a:endParaRPr>
          </a:p>
        </p:txBody>
      </p:sp>
      <p:sp>
        <p:nvSpPr>
          <p:cNvPr id="188" name="Google Shape;188;p14:notes"/>
          <p:cNvSpPr txBox="1">
            <a:spLocks noGrp="1"/>
          </p:cNvSpPr>
          <p:nvPr>
            <p:ph type="sldNum" idx="12"/>
          </p:nvPr>
        </p:nvSpPr>
        <p:spPr>
          <a:xfrm>
            <a:off x="4143737" y="9119831"/>
            <a:ext cx="3169810" cy="479733"/>
          </a:xfrm>
          <a:prstGeom prst="rect">
            <a:avLst/>
          </a:prstGeom>
          <a:noFill/>
          <a:ln>
            <a:noFill/>
          </a:ln>
        </p:spPr>
        <p:txBody>
          <a:bodyPr spcFirstLastPara="1" wrap="square" lIns="96650" tIns="48312" rIns="96650" bIns="48312" anchor="b" anchorCtr="0">
            <a:noAutofit/>
          </a:bodyPr>
          <a:lstStyle/>
          <a:p>
            <a:pPr algn="r">
              <a:buSzPts val="1200"/>
            </a:pPr>
            <a:fld id="{00000000-1234-1234-1234-123412341234}" type="slidenum">
              <a:rPr lang="en-US" sz="1200">
                <a:solidFill>
                  <a:schemeClr val="dk1"/>
                </a:solidFill>
                <a:latin typeface="Calibri"/>
                <a:ea typeface="Calibri"/>
                <a:cs typeface="Calibri"/>
                <a:sym typeface="Calibri"/>
              </a:rPr>
              <a:pPr algn="r">
                <a:buSzPts val="1200"/>
              </a:pPr>
              <a:t>9</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0143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34317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1457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6615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2636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82866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57249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07778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75512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707114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913140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05369307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marL="0" lvl="0" indent="0" algn="r" rtl="0">
              <a:spcBef>
                <a:spcPts val="0"/>
              </a:spcBef>
              <a:spcAft>
                <a:spcPts val="0"/>
              </a:spcAft>
              <a:buNone/>
            </a:pPr>
            <a:fld id="{00000000-1234-1234-1234-123412341234}"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76579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5400" dirty="0" smtClean="0"/>
              <a:t>2023-24 Budget</a:t>
            </a:r>
            <a:br>
              <a:rPr lang="en-US" sz="5400" dirty="0" smtClean="0"/>
            </a:br>
            <a:r>
              <a:rPr lang="en-US" sz="5400" dirty="0" smtClean="0"/>
              <a:t>Voorheesville CSD</a:t>
            </a:r>
            <a:endParaRPr dirty="0"/>
          </a:p>
        </p:txBody>
      </p:sp>
      <p:sp>
        <p:nvSpPr>
          <p:cNvPr id="90" name="Google Shape;90;p1"/>
          <p:cNvSpPr txBox="1">
            <a:spLocks noGrp="1"/>
          </p:cNvSpPr>
          <p:nvPr>
            <p:ph type="subTitle" idx="1"/>
          </p:nvPr>
        </p:nvSpPr>
        <p:spPr>
          <a:xfrm>
            <a:off x="990600" y="3886200"/>
            <a:ext cx="7086600" cy="17526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E36C09"/>
              </a:buClr>
              <a:buSzPts val="3200"/>
              <a:buNone/>
            </a:pPr>
            <a:r>
              <a:rPr lang="en-US" sz="3300" dirty="0" smtClean="0">
                <a:solidFill>
                  <a:srgbClr val="F1C232"/>
                </a:solidFill>
              </a:rPr>
              <a:t>February </a:t>
            </a:r>
            <a:r>
              <a:rPr lang="en-US" sz="3300" dirty="0">
                <a:solidFill>
                  <a:srgbClr val="F1C232"/>
                </a:solidFill>
              </a:rPr>
              <a:t>6</a:t>
            </a:r>
            <a:r>
              <a:rPr lang="en-US" sz="3300" dirty="0" smtClean="0">
                <a:solidFill>
                  <a:srgbClr val="F1C232"/>
                </a:solidFill>
              </a:rPr>
              <a:t>, 2023 Presentation of    2023-24 Draft One Budget for Board of Education</a:t>
            </a:r>
            <a:endParaRPr sz="3300" dirty="0">
              <a:solidFill>
                <a:srgbClr val="F1C232"/>
              </a:solidFill>
            </a:endParaRPr>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332097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3"/>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highlight>
                  <a:srgbClr val="674EA7"/>
                </a:highlight>
              </a:rPr>
              <a:t>2023-24 </a:t>
            </a:r>
            <a:r>
              <a:rPr lang="en-US" dirty="0">
                <a:solidFill>
                  <a:srgbClr val="F1C232"/>
                </a:solidFill>
                <a:highlight>
                  <a:srgbClr val="674EA7"/>
                </a:highlight>
              </a:rPr>
              <a:t>School Budget Dates</a:t>
            </a:r>
            <a:endParaRPr dirty="0">
              <a:solidFill>
                <a:srgbClr val="F1C232"/>
              </a:solidFill>
              <a:highlight>
                <a:srgbClr val="674EA7"/>
              </a:highlight>
            </a:endParaRPr>
          </a:p>
        </p:txBody>
      </p:sp>
      <p:sp>
        <p:nvSpPr>
          <p:cNvPr id="184" name="Google Shape;184;p13"/>
          <p:cNvSpPr txBox="1">
            <a:spLocks noGrp="1"/>
          </p:cNvSpPr>
          <p:nvPr>
            <p:ph idx="1"/>
          </p:nvPr>
        </p:nvSpPr>
        <p:spPr>
          <a:xfrm>
            <a:off x="457200" y="1162975"/>
            <a:ext cx="8382000" cy="493302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1800"/>
              </a:spcBef>
              <a:spcAft>
                <a:spcPts val="0"/>
              </a:spcAft>
              <a:buClr>
                <a:schemeClr val="dk1"/>
              </a:buClr>
              <a:buSzPts val="2800"/>
              <a:buChar char="●"/>
            </a:pPr>
            <a:endParaRPr lang="en-US" sz="2400" dirty="0" smtClean="0"/>
          </a:p>
          <a:p>
            <a:pPr marL="342900" lvl="0" indent="-342900" algn="l" rtl="0">
              <a:lnSpc>
                <a:spcPct val="100000"/>
              </a:lnSpc>
              <a:spcBef>
                <a:spcPts val="1800"/>
              </a:spcBef>
              <a:spcAft>
                <a:spcPts val="0"/>
              </a:spcAft>
              <a:buClr>
                <a:schemeClr val="dk1"/>
              </a:buClr>
              <a:buSzPts val="2800"/>
              <a:buChar char="●"/>
            </a:pPr>
            <a:r>
              <a:rPr lang="en-US" sz="2400" dirty="0" smtClean="0"/>
              <a:t>April 3- Expected adoption of budget and property tax report card by Board of Education</a:t>
            </a:r>
          </a:p>
          <a:p>
            <a:pPr marL="342900" lvl="0" indent="-342900">
              <a:spcBef>
                <a:spcPts val="1800"/>
              </a:spcBef>
              <a:spcAft>
                <a:spcPts val="0"/>
              </a:spcAft>
              <a:buClr>
                <a:schemeClr val="dk1"/>
              </a:buClr>
              <a:buSzPts val="2800"/>
              <a:buChar char="●"/>
            </a:pPr>
            <a:r>
              <a:rPr lang="en-US" sz="2400" dirty="0"/>
              <a:t>April </a:t>
            </a:r>
            <a:r>
              <a:rPr lang="en-US" sz="2400" dirty="0" smtClean="0"/>
              <a:t>17- </a:t>
            </a:r>
            <a:r>
              <a:rPr lang="en-US" sz="2400" dirty="0"/>
              <a:t>Deadline for Board of Education petitions</a:t>
            </a:r>
          </a:p>
          <a:p>
            <a:pPr marL="342900" lvl="0" indent="-342900">
              <a:spcBef>
                <a:spcPts val="1800"/>
              </a:spcBef>
              <a:spcAft>
                <a:spcPts val="0"/>
              </a:spcAft>
              <a:buClr>
                <a:schemeClr val="dk1"/>
              </a:buClr>
              <a:buSzPts val="2800"/>
              <a:buChar char="●"/>
            </a:pPr>
            <a:r>
              <a:rPr lang="en-US" sz="2400" dirty="0"/>
              <a:t>April </a:t>
            </a:r>
            <a:r>
              <a:rPr lang="en-US" sz="2400" dirty="0" smtClean="0"/>
              <a:t>18- </a:t>
            </a:r>
            <a:r>
              <a:rPr lang="en-US" sz="2400" dirty="0"/>
              <a:t>Absentee Ballots made available to requestors</a:t>
            </a:r>
          </a:p>
          <a:p>
            <a:pPr marL="342900" lvl="0" indent="-342900">
              <a:spcBef>
                <a:spcPts val="1800"/>
              </a:spcBef>
              <a:spcAft>
                <a:spcPts val="0"/>
              </a:spcAft>
              <a:buClr>
                <a:schemeClr val="dk1"/>
              </a:buClr>
              <a:buSzPts val="2800"/>
              <a:buChar char="●"/>
            </a:pPr>
            <a:r>
              <a:rPr lang="en-US" sz="2400" dirty="0" smtClean="0"/>
              <a:t>May </a:t>
            </a:r>
            <a:r>
              <a:rPr lang="en-US" sz="2400" dirty="0"/>
              <a:t>1</a:t>
            </a:r>
            <a:r>
              <a:rPr lang="en-US" sz="2400" dirty="0" smtClean="0"/>
              <a:t>- </a:t>
            </a:r>
            <a:r>
              <a:rPr lang="en-US" sz="2400" dirty="0"/>
              <a:t>Deadline for Board approval of proposed budget</a:t>
            </a:r>
          </a:p>
          <a:p>
            <a:pPr marL="342900" lvl="0" indent="-342900">
              <a:spcBef>
                <a:spcPts val="1800"/>
              </a:spcBef>
              <a:spcAft>
                <a:spcPts val="0"/>
              </a:spcAft>
              <a:buClr>
                <a:schemeClr val="dk1"/>
              </a:buClr>
              <a:buSzPts val="2800"/>
              <a:buChar char="●"/>
            </a:pPr>
            <a:r>
              <a:rPr lang="en-US" sz="2400" dirty="0"/>
              <a:t>May </a:t>
            </a:r>
            <a:r>
              <a:rPr lang="en-US" sz="2400" dirty="0" smtClean="0"/>
              <a:t>8 </a:t>
            </a:r>
            <a:r>
              <a:rPr lang="en-US" sz="2400" dirty="0"/>
              <a:t>– District holds budget hearing</a:t>
            </a:r>
          </a:p>
          <a:p>
            <a:pPr marL="342900" lvl="0" indent="-342900">
              <a:spcBef>
                <a:spcPts val="1800"/>
              </a:spcBef>
              <a:spcAft>
                <a:spcPts val="0"/>
              </a:spcAft>
              <a:buClr>
                <a:schemeClr val="dk1"/>
              </a:buClr>
              <a:buSzPts val="2800"/>
              <a:buChar char="●"/>
            </a:pPr>
            <a:r>
              <a:rPr lang="en-US" sz="2400" dirty="0"/>
              <a:t>May </a:t>
            </a:r>
            <a:r>
              <a:rPr lang="en-US" sz="2400" dirty="0" smtClean="0"/>
              <a:t>16 </a:t>
            </a:r>
            <a:r>
              <a:rPr lang="en-US" sz="2400" dirty="0"/>
              <a:t>– Annual School Budget Vote and Board of Education election</a:t>
            </a:r>
          </a:p>
          <a:p>
            <a:pPr marL="342900" lvl="0" indent="-342900" algn="l" rtl="0">
              <a:lnSpc>
                <a:spcPct val="100000"/>
              </a:lnSpc>
              <a:spcBef>
                <a:spcPts val="1800"/>
              </a:spcBef>
              <a:spcAft>
                <a:spcPts val="0"/>
              </a:spcAft>
              <a:buClr>
                <a:schemeClr val="dk1"/>
              </a:buClr>
              <a:buSzPts val="2800"/>
              <a:buChar char="●"/>
            </a:pPr>
            <a:endParaRPr sz="24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147087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Benefits of budget changes</a:t>
            </a:r>
            <a:endParaRPr dirty="0">
              <a:solidFill>
                <a:srgbClr val="F1C232"/>
              </a:solidFill>
            </a:endParaRPr>
          </a:p>
        </p:txBody>
      </p:sp>
      <p:sp>
        <p:nvSpPr>
          <p:cNvPr id="177" name="Google Shape;177;p12"/>
          <p:cNvSpPr txBox="1">
            <a:spLocks noGrp="1"/>
          </p:cNvSpPr>
          <p:nvPr>
            <p:ph idx="1"/>
          </p:nvPr>
        </p:nvSpPr>
        <p:spPr>
          <a:xfrm>
            <a:off x="581192" y="1881775"/>
            <a:ext cx="7989752" cy="3630795"/>
          </a:xfrm>
          <a:prstGeom prst="rect">
            <a:avLst/>
          </a:prstGeom>
          <a:noFill/>
          <a:ln>
            <a:noFill/>
          </a:ln>
        </p:spPr>
        <p:txBody>
          <a:bodyPr spcFirstLastPara="1" wrap="square" lIns="91425" tIns="45700" rIns="91425" bIns="45700" anchor="t" anchorCtr="0">
            <a:noAutofit/>
          </a:bodyPr>
          <a:lstStyle/>
          <a:p>
            <a:pPr indent="-457200">
              <a:spcBef>
                <a:spcPts val="0"/>
              </a:spcBef>
            </a:pPr>
            <a:r>
              <a:rPr lang="en-US" sz="2100" dirty="0" smtClean="0"/>
              <a:t>Maintains funds for needed maintenance </a:t>
            </a:r>
            <a:r>
              <a:rPr lang="en-US" sz="2100" dirty="0"/>
              <a:t>p</a:t>
            </a:r>
            <a:r>
              <a:rPr lang="en-US" sz="2100" dirty="0" smtClean="0"/>
              <a:t>rojects at all buildings ($325,000, including camera systems upgrade through BOCES/RIC) and a $100,000 Capital Outlay project tentatively focused on the Elementary School.</a:t>
            </a:r>
          </a:p>
          <a:p>
            <a:pPr indent="-457200">
              <a:spcBef>
                <a:spcPts val="0"/>
              </a:spcBef>
            </a:pPr>
            <a:r>
              <a:rPr lang="en-US" sz="2100" dirty="0" smtClean="0"/>
              <a:t>Continuation of funds for new </a:t>
            </a:r>
            <a:r>
              <a:rPr lang="en-US" sz="2100" dirty="0"/>
              <a:t>r</a:t>
            </a:r>
            <a:r>
              <a:rPr lang="en-US" sz="2100" dirty="0" smtClean="0"/>
              <a:t>eading program at Elementary School ($80,000) to aid in literacy levels for all </a:t>
            </a:r>
            <a:r>
              <a:rPr lang="en-US" sz="2100" dirty="0" smtClean="0"/>
              <a:t>student and </a:t>
            </a:r>
            <a:r>
              <a:rPr lang="en-US" sz="2100" dirty="0" smtClean="0"/>
              <a:t>Professional Development for program to make it effective($25,000).</a:t>
            </a:r>
          </a:p>
          <a:p>
            <a:pPr indent="-457200">
              <a:spcBef>
                <a:spcPts val="0"/>
              </a:spcBef>
            </a:pPr>
            <a:r>
              <a:rPr lang="en-US" sz="2100" dirty="0" smtClean="0"/>
              <a:t>Staffing increases to addresses noted areas of concern and growth of the district population. </a:t>
            </a:r>
          </a:p>
          <a:p>
            <a:pPr indent="-457200">
              <a:spcBef>
                <a:spcPts val="0"/>
              </a:spcBef>
            </a:pPr>
            <a:r>
              <a:rPr lang="en-US" sz="2100" dirty="0" smtClean="0"/>
              <a:t>Increases equipment expenditures for 1:1 program, special education, and athletics to maintain/improve progress.</a:t>
            </a:r>
          </a:p>
          <a:p>
            <a:pPr marL="0" indent="0">
              <a:spcBef>
                <a:spcPts val="0"/>
              </a:spcBef>
              <a:buNone/>
            </a:pPr>
            <a:endParaRPr lang="en-US" sz="2800" dirty="0" smtClean="0"/>
          </a:p>
          <a:p>
            <a:pPr indent="-457200">
              <a:spcBef>
                <a:spcPts val="0"/>
              </a:spcBef>
            </a:pPr>
            <a:endParaRPr sz="28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78175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Staffing Changes</a:t>
            </a:r>
            <a:endParaRPr dirty="0">
              <a:solidFill>
                <a:srgbClr val="F1C232"/>
              </a:solidFill>
            </a:endParaRPr>
          </a:p>
        </p:txBody>
      </p:sp>
      <p:sp>
        <p:nvSpPr>
          <p:cNvPr id="177" name="Google Shape;177;p1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indent="-457200">
              <a:spcBef>
                <a:spcPts val="0"/>
              </a:spcBef>
            </a:pPr>
            <a:r>
              <a:rPr lang="en-US" sz="2400" dirty="0" smtClean="0"/>
              <a:t>Additional section at Elementary School based on enrollment projections (could be special education based on needs).</a:t>
            </a:r>
          </a:p>
          <a:p>
            <a:pPr indent="-457200">
              <a:spcBef>
                <a:spcPts val="0"/>
              </a:spcBef>
            </a:pPr>
            <a:r>
              <a:rPr lang="en-US" sz="2400" dirty="0" smtClean="0"/>
              <a:t>Support for SEL and safety initiatives at both schools.</a:t>
            </a:r>
          </a:p>
          <a:p>
            <a:pPr indent="-457200">
              <a:spcBef>
                <a:spcPts val="0"/>
              </a:spcBef>
            </a:pPr>
            <a:r>
              <a:rPr lang="en-US" sz="2400" dirty="0" smtClean="0"/>
              <a:t>Federal funded COVID aid ends so consideration of the covered positions is part of the process.</a:t>
            </a:r>
          </a:p>
          <a:p>
            <a:pPr indent="-457200">
              <a:spcBef>
                <a:spcPts val="0"/>
              </a:spcBef>
            </a:pPr>
            <a:r>
              <a:rPr lang="en-US" sz="2400" dirty="0" smtClean="0"/>
              <a:t>High Impact Tutoring Aid (</a:t>
            </a:r>
            <a:r>
              <a:rPr lang="en-US" sz="2400" dirty="0" err="1" smtClean="0"/>
              <a:t>setaside</a:t>
            </a:r>
            <a:r>
              <a:rPr lang="en-US" sz="2400" dirty="0" smtClean="0"/>
              <a:t> from Foundation Aid increase) of $136,600 will be used for AIS positions at ES, potentially at MS.</a:t>
            </a:r>
          </a:p>
          <a:p>
            <a:pPr marL="0" indent="0">
              <a:spcBef>
                <a:spcPts val="0"/>
              </a:spcBef>
              <a:buNone/>
            </a:pPr>
            <a:endParaRPr lang="en-US" sz="2800" dirty="0" smtClean="0"/>
          </a:p>
          <a:p>
            <a:pPr indent="-457200">
              <a:spcBef>
                <a:spcPts val="0"/>
              </a:spcBef>
            </a:pPr>
            <a:endParaRPr sz="28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427778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Vehicle proposition for May 16</a:t>
            </a:r>
            <a:r>
              <a:rPr lang="en-US" baseline="30000" dirty="0" smtClean="0">
                <a:solidFill>
                  <a:srgbClr val="F1C232"/>
                </a:solidFill>
              </a:rPr>
              <a:t>th</a:t>
            </a:r>
            <a:r>
              <a:rPr lang="en-US" dirty="0" smtClean="0">
                <a:solidFill>
                  <a:srgbClr val="F1C232"/>
                </a:solidFill>
              </a:rPr>
              <a:t> Vote</a:t>
            </a:r>
            <a:endParaRPr dirty="0">
              <a:solidFill>
                <a:srgbClr val="F1C232"/>
              </a:solidFill>
            </a:endParaRPr>
          </a:p>
        </p:txBody>
      </p:sp>
      <p:sp>
        <p:nvSpPr>
          <p:cNvPr id="177" name="Google Shape;177;p12"/>
          <p:cNvSpPr txBox="1">
            <a:spLocks noGrp="1"/>
          </p:cNvSpPr>
          <p:nvPr>
            <p:ph idx="1"/>
          </p:nvPr>
        </p:nvSpPr>
        <p:spPr>
          <a:xfrm>
            <a:off x="581192" y="1881775"/>
            <a:ext cx="7989752" cy="3630795"/>
          </a:xfrm>
          <a:prstGeom prst="rect">
            <a:avLst/>
          </a:prstGeom>
          <a:noFill/>
          <a:ln>
            <a:noFill/>
          </a:ln>
        </p:spPr>
        <p:txBody>
          <a:bodyPr spcFirstLastPara="1" wrap="square" lIns="91425" tIns="45700" rIns="91425" bIns="45700" anchor="t" anchorCtr="0">
            <a:noAutofit/>
          </a:bodyPr>
          <a:lstStyle/>
          <a:p>
            <a:pPr indent="-457200">
              <a:spcBef>
                <a:spcPts val="0"/>
              </a:spcBef>
            </a:pPr>
            <a:r>
              <a:rPr lang="en-US" sz="2300" dirty="0" smtClean="0"/>
              <a:t>2 Large 65-Passenger School Buses- State Contract $328,000</a:t>
            </a:r>
          </a:p>
          <a:p>
            <a:pPr indent="-457200">
              <a:spcBef>
                <a:spcPts val="0"/>
              </a:spcBef>
            </a:pPr>
            <a:r>
              <a:rPr lang="en-US" sz="2300" dirty="0" smtClean="0"/>
              <a:t>1 Smaller Van-Based School Bus- State Contract $94,000</a:t>
            </a:r>
          </a:p>
          <a:p>
            <a:pPr indent="-457200">
              <a:spcBef>
                <a:spcPts val="0"/>
              </a:spcBef>
            </a:pPr>
            <a:r>
              <a:rPr lang="en-US" sz="2300" dirty="0" smtClean="0"/>
              <a:t>Total Vehicle Replacement Proposition of $422,000</a:t>
            </a:r>
          </a:p>
          <a:p>
            <a:pPr indent="-457200">
              <a:spcBef>
                <a:spcPts val="0"/>
              </a:spcBef>
            </a:pPr>
            <a:r>
              <a:rPr lang="en-US" sz="2300" dirty="0" smtClean="0"/>
              <a:t>Buses aided over 5 years at Transportation Aid Ratio(64%)</a:t>
            </a:r>
          </a:p>
          <a:p>
            <a:pPr marL="0" indent="0">
              <a:spcBef>
                <a:spcPts val="0"/>
              </a:spcBef>
              <a:buNone/>
            </a:pPr>
            <a:endParaRPr lang="en-US" sz="2800" dirty="0" smtClean="0"/>
          </a:p>
          <a:p>
            <a:pPr indent="-457200">
              <a:spcBef>
                <a:spcPts val="0"/>
              </a:spcBef>
            </a:pPr>
            <a:endParaRPr sz="28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85068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Tax cap- information Estimated</a:t>
            </a:r>
            <a:endParaRPr dirty="0">
              <a:solidFill>
                <a:srgbClr val="F1C232"/>
              </a:solidFill>
            </a:endParaRPr>
          </a:p>
        </p:txBody>
      </p:sp>
      <p:sp>
        <p:nvSpPr>
          <p:cNvPr id="177" name="Google Shape;177;p12"/>
          <p:cNvSpPr txBox="1">
            <a:spLocks noGrp="1"/>
          </p:cNvSpPr>
          <p:nvPr>
            <p:ph idx="1"/>
          </p:nvPr>
        </p:nvSpPr>
        <p:spPr>
          <a:xfrm>
            <a:off x="461268" y="1469983"/>
            <a:ext cx="8229600" cy="466871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Char char="●"/>
            </a:pPr>
            <a:endParaRPr lang="en-US" sz="2500" dirty="0" smtClean="0"/>
          </a:p>
          <a:p>
            <a:pPr marL="342900" lvl="0" indent="-342900" algn="l" rtl="0">
              <a:lnSpc>
                <a:spcPct val="100000"/>
              </a:lnSpc>
              <a:spcBef>
                <a:spcPts val="0"/>
              </a:spcBef>
              <a:spcAft>
                <a:spcPts val="0"/>
              </a:spcAft>
              <a:buClr>
                <a:schemeClr val="dk1"/>
              </a:buClr>
              <a:buSzPts val="3200"/>
              <a:buChar char="●"/>
            </a:pPr>
            <a:r>
              <a:rPr lang="en-US" sz="2000" dirty="0" smtClean="0"/>
              <a:t>Start with 2022-23 Tax Levy of </a:t>
            </a:r>
            <a:r>
              <a:rPr lang="en-US" sz="2000" dirty="0" smtClean="0">
                <a:solidFill>
                  <a:schemeClr val="accent1">
                    <a:lumMod val="90000"/>
                    <a:lumOff val="10000"/>
                  </a:schemeClr>
                </a:solidFill>
              </a:rPr>
              <a:t>$19,748,301</a:t>
            </a:r>
            <a:endParaRPr sz="2000" dirty="0">
              <a:solidFill>
                <a:schemeClr val="accent1">
                  <a:lumMod val="90000"/>
                  <a:lumOff val="10000"/>
                </a:schemeClr>
              </a:solidFill>
            </a:endParaRPr>
          </a:p>
          <a:p>
            <a:pPr marL="342900" lvl="0" indent="-342900" algn="l" rtl="0">
              <a:lnSpc>
                <a:spcPct val="100000"/>
              </a:lnSpc>
              <a:spcBef>
                <a:spcPts val="2600"/>
              </a:spcBef>
              <a:spcAft>
                <a:spcPts val="0"/>
              </a:spcAft>
              <a:buClr>
                <a:schemeClr val="dk1"/>
              </a:buClr>
              <a:buSzPts val="3200"/>
              <a:buChar char="●"/>
            </a:pPr>
            <a:r>
              <a:rPr lang="en-US" sz="2000" dirty="0" smtClean="0"/>
              <a:t>Apply Tax Base Growth Factor of </a:t>
            </a:r>
            <a:r>
              <a:rPr lang="en-US" sz="2000" dirty="0" smtClean="0">
                <a:solidFill>
                  <a:schemeClr val="accent1">
                    <a:lumMod val="90000"/>
                    <a:lumOff val="10000"/>
                  </a:schemeClr>
                </a:solidFill>
              </a:rPr>
              <a:t>1.0208</a:t>
            </a:r>
            <a:r>
              <a:rPr lang="en-US" sz="2000" dirty="0" smtClean="0"/>
              <a:t>, subtract Capital Levy Exclusion from 2022-23 of </a:t>
            </a:r>
            <a:r>
              <a:rPr lang="en-US" sz="2000" dirty="0" smtClean="0">
                <a:solidFill>
                  <a:schemeClr val="accent1">
                    <a:lumMod val="90000"/>
                    <a:lumOff val="10000"/>
                  </a:schemeClr>
                </a:solidFill>
              </a:rPr>
              <a:t>$85,534</a:t>
            </a:r>
            <a:r>
              <a:rPr lang="en-US" sz="2000" dirty="0" smtClean="0"/>
              <a:t>, apply CPI Factor of </a:t>
            </a:r>
            <a:r>
              <a:rPr lang="en-US" sz="2000" dirty="0" smtClean="0">
                <a:solidFill>
                  <a:schemeClr val="accent1">
                    <a:lumMod val="90000"/>
                    <a:lumOff val="10000"/>
                  </a:schemeClr>
                </a:solidFill>
              </a:rPr>
              <a:t>1.02</a:t>
            </a:r>
            <a:r>
              <a:rPr lang="en-US" sz="2000" dirty="0" smtClean="0"/>
              <a:t> to arrive at Tax Levy Limit (before exclusions) of </a:t>
            </a:r>
            <a:r>
              <a:rPr lang="en-US" sz="2000" dirty="0" smtClean="0">
                <a:solidFill>
                  <a:schemeClr val="accent1">
                    <a:lumMod val="90000"/>
                    <a:lumOff val="10000"/>
                  </a:schemeClr>
                </a:solidFill>
              </a:rPr>
              <a:t>$20,475,002</a:t>
            </a:r>
            <a:r>
              <a:rPr lang="en-US" sz="2000" dirty="0" smtClean="0"/>
              <a:t>. This is an allowed increase of </a:t>
            </a:r>
            <a:r>
              <a:rPr lang="en-US" sz="2000" dirty="0" smtClean="0">
                <a:solidFill>
                  <a:schemeClr val="accent1">
                    <a:lumMod val="90000"/>
                    <a:lumOff val="10000"/>
                  </a:schemeClr>
                </a:solidFill>
              </a:rPr>
              <a:t>$726,701 </a:t>
            </a:r>
            <a:r>
              <a:rPr lang="en-US" sz="2000" dirty="0" smtClean="0"/>
              <a:t>or </a:t>
            </a:r>
            <a:r>
              <a:rPr lang="en-US" sz="2000" dirty="0" smtClean="0">
                <a:solidFill>
                  <a:schemeClr val="accent1">
                    <a:lumMod val="90000"/>
                    <a:lumOff val="10000"/>
                  </a:schemeClr>
                </a:solidFill>
              </a:rPr>
              <a:t>3.68%</a:t>
            </a:r>
            <a:r>
              <a:rPr lang="en-US" sz="2000" dirty="0" smtClean="0"/>
              <a:t>.</a:t>
            </a:r>
            <a:endParaRPr sz="2000" dirty="0"/>
          </a:p>
          <a:p>
            <a:pPr marL="342900" lvl="0" indent="-342900" algn="l" rtl="0">
              <a:lnSpc>
                <a:spcPct val="100000"/>
              </a:lnSpc>
              <a:spcBef>
                <a:spcPts val="2600"/>
              </a:spcBef>
              <a:spcAft>
                <a:spcPts val="0"/>
              </a:spcAft>
              <a:buClr>
                <a:schemeClr val="dk1"/>
              </a:buClr>
              <a:buSzPts val="3200"/>
              <a:buChar char="●"/>
            </a:pPr>
            <a:r>
              <a:rPr lang="en-US" sz="2000" dirty="0" smtClean="0"/>
              <a:t>Only known exclusion is Capital Levy Exclusion (including BOCES Capital) which is the difference between capital and bus purchase expenses and the revenue from Building Aid, BOCES Aid, and Transportation Aid for those expenses. Amount is estimated at </a:t>
            </a:r>
            <a:r>
              <a:rPr lang="en-US" sz="2000" dirty="0" smtClean="0">
                <a:solidFill>
                  <a:schemeClr val="accent1">
                    <a:lumMod val="90000"/>
                    <a:lumOff val="10000"/>
                  </a:schemeClr>
                </a:solidFill>
              </a:rPr>
              <a:t>$126,908 </a:t>
            </a:r>
            <a:r>
              <a:rPr lang="en-US" sz="2000" dirty="0" smtClean="0">
                <a:solidFill>
                  <a:schemeClr val="tx1"/>
                </a:solidFill>
              </a:rPr>
              <a:t>for 2023-24 which would make the total tax levy limit </a:t>
            </a:r>
            <a:r>
              <a:rPr lang="en-US" sz="2000" dirty="0" smtClean="0">
                <a:solidFill>
                  <a:schemeClr val="accent1">
                    <a:lumMod val="90000"/>
                    <a:lumOff val="10000"/>
                  </a:schemeClr>
                </a:solidFill>
              </a:rPr>
              <a:t>$20,601,910 </a:t>
            </a:r>
            <a:r>
              <a:rPr lang="en-US" sz="2000" dirty="0" smtClean="0">
                <a:solidFill>
                  <a:schemeClr val="tx1"/>
                </a:solidFill>
              </a:rPr>
              <a:t>or </a:t>
            </a:r>
            <a:r>
              <a:rPr lang="en-US" sz="2000" dirty="0" smtClean="0">
                <a:solidFill>
                  <a:schemeClr val="accent1">
                    <a:lumMod val="90000"/>
                    <a:lumOff val="10000"/>
                  </a:schemeClr>
                </a:solidFill>
              </a:rPr>
              <a:t>4.32% increase.</a:t>
            </a:r>
          </a:p>
          <a:p>
            <a:pPr marL="342900" lvl="0" indent="-342900" algn="l" rtl="0">
              <a:lnSpc>
                <a:spcPct val="100000"/>
              </a:lnSpc>
              <a:spcBef>
                <a:spcPts val="2600"/>
              </a:spcBef>
              <a:spcAft>
                <a:spcPts val="0"/>
              </a:spcAft>
              <a:buClr>
                <a:schemeClr val="dk1"/>
              </a:buClr>
              <a:buSzPts val="3200"/>
              <a:buChar char="●"/>
            </a:pPr>
            <a:r>
              <a:rPr lang="en-US" sz="2000" dirty="0" smtClean="0"/>
              <a:t>Current budget draft includes a tax levy of $20,242,009 (increase of </a:t>
            </a:r>
            <a:r>
              <a:rPr lang="en-US" sz="2000" dirty="0" smtClean="0">
                <a:solidFill>
                  <a:schemeClr val="accent1">
                    <a:lumMod val="90000"/>
                    <a:lumOff val="10000"/>
                  </a:schemeClr>
                </a:solidFill>
              </a:rPr>
              <a:t>2.5%) </a:t>
            </a:r>
            <a:r>
              <a:rPr lang="en-US" sz="2000" dirty="0" smtClean="0"/>
              <a:t>and is projected to be a tax rate increase under </a:t>
            </a:r>
            <a:r>
              <a:rPr lang="en-US" sz="2000" dirty="0" smtClean="0">
                <a:solidFill>
                  <a:schemeClr val="accent1">
                    <a:lumMod val="90000"/>
                    <a:lumOff val="10000"/>
                  </a:schemeClr>
                </a:solidFill>
              </a:rPr>
              <a:t>1% </a:t>
            </a:r>
            <a:r>
              <a:rPr lang="en-US" sz="2000" dirty="0" smtClean="0"/>
              <a:t>due to value growth.</a:t>
            </a:r>
            <a:endParaRPr sz="20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989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Executive Budget Proposal/Revenue</a:t>
            </a:r>
            <a:endParaRPr dirty="0">
              <a:solidFill>
                <a:srgbClr val="F1C232"/>
              </a:solidFill>
            </a:endParaRPr>
          </a:p>
        </p:txBody>
      </p:sp>
      <p:sp>
        <p:nvSpPr>
          <p:cNvPr id="177" name="Google Shape;177;p1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2022-23 Estimated State Aid- $7,265,145</a:t>
            </a: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solidFill>
                  <a:schemeClr val="accent1">
                    <a:lumMod val="90000"/>
                    <a:lumOff val="10000"/>
                  </a:schemeClr>
                </a:solidFill>
              </a:rPr>
              <a:t>2022-23 Actual State Aid </a:t>
            </a:r>
            <a:r>
              <a:rPr lang="en-US" sz="2400" smtClean="0">
                <a:solidFill>
                  <a:schemeClr val="accent1">
                    <a:lumMod val="90000"/>
                    <a:lumOff val="10000"/>
                  </a:schemeClr>
                </a:solidFill>
              </a:rPr>
              <a:t>(Feb 1 GEN </a:t>
            </a:r>
            <a:r>
              <a:rPr lang="en-US" sz="2400" dirty="0" smtClean="0">
                <a:solidFill>
                  <a:schemeClr val="accent1">
                    <a:lumMod val="90000"/>
                    <a:lumOff val="10000"/>
                  </a:schemeClr>
                </a:solidFill>
              </a:rPr>
              <a:t>Report)- $7,262,248</a:t>
            </a:r>
          </a:p>
          <a:p>
            <a:pPr marL="0" lvl="0" indent="0" algn="l" rtl="0">
              <a:lnSpc>
                <a:spcPct val="100000"/>
              </a:lnSpc>
              <a:spcBef>
                <a:spcPts val="0"/>
              </a:spcBef>
              <a:spcAft>
                <a:spcPts val="0"/>
              </a:spcAft>
              <a:buClr>
                <a:schemeClr val="dk1"/>
              </a:buClr>
              <a:buSzPts val="3200"/>
              <a:buNone/>
            </a:pPr>
            <a:endParaRPr lang="en-US" sz="2400" dirty="0" smtClean="0">
              <a:solidFill>
                <a:schemeClr val="accent1">
                  <a:lumMod val="90000"/>
                  <a:lumOff val="10000"/>
                </a:schemeClr>
              </a:solidFill>
            </a:endParaRP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2023-24 Executive Proposal State Aid- $8,610,737</a:t>
            </a:r>
            <a:endParaRPr lang="en-US" sz="2400" dirty="0" smtClean="0">
              <a:solidFill>
                <a:schemeClr val="accent1">
                  <a:lumMod val="90000"/>
                  <a:lumOff val="10000"/>
                </a:schemeClr>
              </a:solidFill>
            </a:endParaRP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2023-24 Estimated Tax Levy (2.5% Increase)- $20,242,009</a:t>
            </a: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2023-24 Estimated Other Revenue- $429,500</a:t>
            </a:r>
            <a:endParaRPr lang="en-US" sz="2400" dirty="0"/>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solidFill>
                  <a:schemeClr val="accent1">
                    <a:lumMod val="90000"/>
                    <a:lumOff val="10000"/>
                  </a:schemeClr>
                </a:solidFill>
              </a:rPr>
              <a:t>2023-24 Estimated Allocated Fund Balance- $750,225</a:t>
            </a: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solidFill>
                  <a:schemeClr val="accent1">
                    <a:lumMod val="90000"/>
                    <a:lumOff val="10000"/>
                  </a:schemeClr>
                </a:solidFill>
              </a:rPr>
              <a:t>2023-24 Estimated Total Revenue- $30,032,471</a:t>
            </a:r>
          </a:p>
          <a:p>
            <a:pPr marL="0" lvl="0" indent="0" algn="l" rtl="0">
              <a:lnSpc>
                <a:spcPct val="100000"/>
              </a:lnSpc>
              <a:spcBef>
                <a:spcPts val="0"/>
              </a:spcBef>
              <a:spcAft>
                <a:spcPts val="0"/>
              </a:spcAft>
              <a:buClr>
                <a:schemeClr val="dk1"/>
              </a:buClr>
              <a:buSzPts val="3200"/>
              <a:buNone/>
            </a:pPr>
            <a:endParaRPr sz="28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105412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smtClean="0">
                <a:solidFill>
                  <a:srgbClr val="F1C232"/>
                </a:solidFill>
              </a:rPr>
              <a:t>Summary of Proposed Budget</a:t>
            </a:r>
            <a:endParaRPr dirty="0">
              <a:solidFill>
                <a:srgbClr val="F1C232"/>
              </a:solidFill>
            </a:endParaRPr>
          </a:p>
        </p:txBody>
      </p:sp>
      <p:sp>
        <p:nvSpPr>
          <p:cNvPr id="177" name="Google Shape;177;p1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Projected Total Expenses of </a:t>
            </a:r>
            <a:r>
              <a:rPr lang="en-US" sz="2400" dirty="0" smtClean="0">
                <a:solidFill>
                  <a:schemeClr val="accent1">
                    <a:lumMod val="90000"/>
                    <a:lumOff val="10000"/>
                  </a:schemeClr>
                </a:solidFill>
              </a:rPr>
              <a:t>$30,032,471</a:t>
            </a: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Projected Total Revenues of </a:t>
            </a:r>
            <a:r>
              <a:rPr lang="en-US" sz="2400" dirty="0" smtClean="0">
                <a:solidFill>
                  <a:schemeClr val="accent1">
                    <a:lumMod val="90000"/>
                    <a:lumOff val="10000"/>
                  </a:schemeClr>
                </a:solidFill>
              </a:rPr>
              <a:t>$30,032,471</a:t>
            </a:r>
          </a:p>
          <a:p>
            <a:pPr lvl="0" algn="l" rtl="0">
              <a:lnSpc>
                <a:spcPct val="100000"/>
              </a:lnSpc>
              <a:spcBef>
                <a:spcPts val="0"/>
              </a:spcBef>
              <a:spcAft>
                <a:spcPts val="0"/>
              </a:spcAft>
              <a:buClr>
                <a:schemeClr val="dk1"/>
              </a:buClr>
              <a:buSzPts val="3200"/>
              <a:buFont typeface="Courier New" panose="02070309020205020404" pitchFamily="49" charset="0"/>
              <a:buChar char="o"/>
            </a:pPr>
            <a:r>
              <a:rPr lang="en-US" sz="2400" dirty="0" smtClean="0"/>
              <a:t>Projected Revenue assumes below tax cap increase of </a:t>
            </a:r>
            <a:r>
              <a:rPr lang="en-US" sz="2400" dirty="0" smtClean="0">
                <a:solidFill>
                  <a:schemeClr val="accent1">
                    <a:lumMod val="90000"/>
                    <a:lumOff val="10000"/>
                  </a:schemeClr>
                </a:solidFill>
              </a:rPr>
              <a:t>$493,708</a:t>
            </a:r>
            <a:r>
              <a:rPr lang="en-US" sz="2400" dirty="0" smtClean="0"/>
              <a:t>, significantly increased state aid (mostly foundation aid due amount), and allocated fund balance of </a:t>
            </a:r>
            <a:r>
              <a:rPr lang="en-US" sz="2400" dirty="0" smtClean="0">
                <a:solidFill>
                  <a:schemeClr val="accent1">
                    <a:lumMod val="90000"/>
                    <a:lumOff val="10000"/>
                  </a:schemeClr>
                </a:solidFill>
              </a:rPr>
              <a:t>$750,225</a:t>
            </a:r>
            <a:r>
              <a:rPr lang="en-US" sz="2400" dirty="0" smtClean="0">
                <a:solidFill>
                  <a:schemeClr val="tx1"/>
                </a:solidFill>
              </a:rPr>
              <a:t>.</a:t>
            </a:r>
            <a:endParaRPr lang="en-US" sz="2400" dirty="0" smtClean="0"/>
          </a:p>
          <a:p>
            <a:pPr>
              <a:spcBef>
                <a:spcPts val="0"/>
              </a:spcBef>
              <a:buFont typeface="Courier New" panose="02070309020205020404" pitchFamily="49" charset="0"/>
              <a:buChar char="o"/>
            </a:pPr>
            <a:r>
              <a:rPr lang="en-US" sz="2400" dirty="0"/>
              <a:t>Projected Gap of </a:t>
            </a:r>
            <a:r>
              <a:rPr lang="en-US" sz="2400" dirty="0" smtClean="0">
                <a:solidFill>
                  <a:schemeClr val="accent1">
                    <a:lumMod val="90000"/>
                    <a:lumOff val="10000"/>
                  </a:schemeClr>
                </a:solidFill>
              </a:rPr>
              <a:t>$0.</a:t>
            </a:r>
          </a:p>
          <a:p>
            <a:pPr marL="0" lvl="0" indent="0" algn="l" rtl="0">
              <a:lnSpc>
                <a:spcPct val="100000"/>
              </a:lnSpc>
              <a:spcBef>
                <a:spcPts val="0"/>
              </a:spcBef>
              <a:spcAft>
                <a:spcPts val="0"/>
              </a:spcAft>
              <a:buClr>
                <a:schemeClr val="dk1"/>
              </a:buClr>
              <a:buSzPts val="3200"/>
              <a:buNone/>
            </a:pPr>
            <a:endParaRPr sz="2800" dirty="0"/>
          </a:p>
        </p:txBody>
      </p:sp>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694822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p:nvPr/>
        </p:nvSpPr>
        <p:spPr>
          <a:xfrm>
            <a:off x="0" y="3220015"/>
            <a:ext cx="7924800" cy="76944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4400"/>
              <a:buFont typeface="Arial"/>
              <a:buNone/>
            </a:pPr>
            <a:endParaRPr sz="1400" b="0" i="0" u="none" strike="noStrike" cap="none">
              <a:solidFill>
                <a:srgbClr val="000000"/>
              </a:solidFill>
              <a:latin typeface="Arial"/>
              <a:ea typeface="Arial"/>
              <a:cs typeface="Arial"/>
              <a:sym typeface="Arial"/>
            </a:endParaRPr>
          </a:p>
        </p:txBody>
      </p:sp>
      <p:sp>
        <p:nvSpPr>
          <p:cNvPr id="191" name="Google Shape;191;p14"/>
          <p:cNvSpPr txBox="1"/>
          <p:nvPr/>
        </p:nvSpPr>
        <p:spPr>
          <a:xfrm>
            <a:off x="609600" y="921340"/>
            <a:ext cx="8229600" cy="1502263"/>
          </a:xfrm>
          <a:prstGeom prst="rect">
            <a:avLst/>
          </a:prstGeom>
          <a:noFill/>
          <a:ln>
            <a:noFill/>
          </a:ln>
        </p:spPr>
        <p:txBody>
          <a:bodyPr spcFirstLastPara="1" wrap="square" lIns="91425" tIns="45700" rIns="91425" bIns="45700" anchor="ctr" anchorCtr="0">
            <a:noAutofit/>
          </a:bodyPr>
          <a:lstStyle/>
          <a:p>
            <a:pPr marL="1828800" marR="0" lvl="0" indent="457200" algn="l" rtl="0">
              <a:lnSpc>
                <a:spcPct val="100000"/>
              </a:lnSpc>
              <a:spcBef>
                <a:spcPts val="0"/>
              </a:spcBef>
              <a:spcAft>
                <a:spcPts val="0"/>
              </a:spcAft>
              <a:buClr>
                <a:srgbClr val="000000"/>
              </a:buClr>
              <a:buSzPts val="5400"/>
              <a:buFont typeface="Arial"/>
              <a:buNone/>
            </a:pPr>
            <a:r>
              <a:rPr lang="en-US" sz="5400" b="1" smtClean="0">
                <a:solidFill>
                  <a:srgbClr val="F1C232"/>
                </a:solidFill>
                <a:latin typeface="Calibri"/>
                <a:ea typeface="Calibri"/>
                <a:cs typeface="Calibri"/>
                <a:sym typeface="Calibri"/>
              </a:rPr>
              <a:t>Questions?</a:t>
            </a:r>
            <a:endParaRPr sz="5400" b="1" dirty="0">
              <a:solidFill>
                <a:srgbClr val="F1C232"/>
              </a:solidFill>
              <a:latin typeface="Calibri"/>
              <a:ea typeface="Calibri"/>
              <a:cs typeface="Calibri"/>
              <a:sym typeface="Calibri"/>
            </a:endParaRPr>
          </a:p>
          <a:p>
            <a:pPr marL="1828800" marR="0" lvl="0" indent="457200" algn="l" rtl="0">
              <a:lnSpc>
                <a:spcPct val="100000"/>
              </a:lnSpc>
              <a:spcBef>
                <a:spcPts val="0"/>
              </a:spcBef>
              <a:spcAft>
                <a:spcPts val="0"/>
              </a:spcAft>
              <a:buClr>
                <a:srgbClr val="000000"/>
              </a:buClr>
              <a:buSzPts val="5400"/>
              <a:buFont typeface="Arial"/>
              <a:buNone/>
            </a:pPr>
            <a:r>
              <a:rPr lang="en-US" sz="5400" b="1" dirty="0" smtClean="0">
                <a:solidFill>
                  <a:srgbClr val="F1C232"/>
                </a:solidFill>
                <a:latin typeface="Calibri"/>
                <a:ea typeface="Calibri"/>
                <a:cs typeface="Calibri"/>
                <a:sym typeface="Calibri"/>
              </a:rPr>
              <a:t>Thank </a:t>
            </a:r>
            <a:r>
              <a:rPr lang="en-US" sz="5400" b="1" dirty="0">
                <a:solidFill>
                  <a:srgbClr val="F1C232"/>
                </a:solidFill>
                <a:latin typeface="Calibri"/>
                <a:ea typeface="Calibri"/>
                <a:cs typeface="Calibri"/>
                <a:sym typeface="Calibri"/>
              </a:rPr>
              <a:t>You</a:t>
            </a:r>
            <a:endParaRPr sz="4000" b="1" i="0" u="none" strike="noStrike" cap="none" dirty="0">
              <a:solidFill>
                <a:srgbClr val="F1C232"/>
              </a:solidFill>
              <a:latin typeface="Calibri"/>
              <a:ea typeface="Calibri"/>
              <a:cs typeface="Calibri"/>
              <a:sym typeface="Calibri"/>
            </a:endParaRPr>
          </a:p>
        </p:txBody>
      </p:sp>
      <p:pic>
        <p:nvPicPr>
          <p:cNvPr id="192" name="Google Shape;192;p14"/>
          <p:cNvPicPr preferRelativeResize="0"/>
          <p:nvPr/>
        </p:nvPicPr>
        <p:blipFill>
          <a:blip r:embed="rId3">
            <a:alphaModFix/>
          </a:blip>
          <a:stretch>
            <a:fillRect/>
          </a:stretch>
        </p:blipFill>
        <p:spPr>
          <a:xfrm>
            <a:off x="2496375" y="2945150"/>
            <a:ext cx="4529925" cy="2903075"/>
          </a:xfrm>
          <a:prstGeom prst="rect">
            <a:avLst/>
          </a:prstGeom>
          <a:noFill/>
          <a:ln>
            <a:noFill/>
          </a:ln>
        </p:spPr>
      </p:pic>
      <p:sp>
        <p:nvSpPr>
          <p:cNvPr id="2" name="Slide Number Placeholder 1"/>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364933567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TM03457464[[fn=Dividend]]</Template>
  <TotalTime>529</TotalTime>
  <Words>677</Words>
  <Application>Microsoft Office PowerPoint</Application>
  <PresentationFormat>On-screen Show (4:3)</PresentationFormat>
  <Paragraphs>70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Gill Sans MT</vt:lpstr>
      <vt:lpstr>Wingdings 2</vt:lpstr>
      <vt:lpstr>Arial</vt:lpstr>
      <vt:lpstr>Courier New</vt:lpstr>
      <vt:lpstr>Dividend</vt:lpstr>
      <vt:lpstr>2023-24 Budget Voorheesville CSD</vt:lpstr>
      <vt:lpstr>2023-24 School Budget Dates</vt:lpstr>
      <vt:lpstr>Benefits of budget changes</vt:lpstr>
      <vt:lpstr>Staffing Changes</vt:lpstr>
      <vt:lpstr>Vehicle proposition for May 16th Vote</vt:lpstr>
      <vt:lpstr>Tax cap- information Estimated</vt:lpstr>
      <vt:lpstr>Executive Budget Proposal/Revenue</vt:lpstr>
      <vt:lpstr>Summary of Proposed 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Finance Landscape in New York</dc:title>
  <dc:creator>Stephanie Price</dc:creator>
  <cp:lastModifiedBy>James Southard</cp:lastModifiedBy>
  <cp:revision>105</cp:revision>
  <cp:lastPrinted>2021-04-12T16:21:16Z</cp:lastPrinted>
  <dcterms:modified xsi:type="dcterms:W3CDTF">2023-02-03T13:24:43Z</dcterms:modified>
</cp:coreProperties>
</file>